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9" r:id="rId4"/>
    <p:sldId id="270" r:id="rId5"/>
    <p:sldId id="271" r:id="rId6"/>
    <p:sldId id="272" r:id="rId7"/>
    <p:sldId id="264" r:id="rId8"/>
    <p:sldId id="265" r:id="rId9"/>
    <p:sldId id="266" r:id="rId10"/>
    <p:sldId id="267" r:id="rId11"/>
    <p:sldId id="268" r:id="rId12"/>
    <p:sldId id="277" r:id="rId13"/>
    <p:sldId id="278" r:id="rId14"/>
    <p:sldId id="279" r:id="rId15"/>
    <p:sldId id="280" r:id="rId16"/>
    <p:sldId id="281" r:id="rId17"/>
    <p:sldId id="282" r:id="rId18"/>
    <p:sldId id="283" r:id="rId19"/>
    <p:sldId id="284" r:id="rId20"/>
    <p:sldId id="285" r:id="rId21"/>
    <p:sldId id="286" r:id="rId22"/>
    <p:sldId id="287" r:id="rId23"/>
    <p:sldId id="26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F2A"/>
    <a:srgbClr val="3F6A99"/>
    <a:srgbClr val="E6E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99" autoAdjust="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2C13E-EF8C-45AC-A11B-9E35E148E548}" type="datetimeFigureOut">
              <a:rPr lang="en-US" smtClean="0"/>
              <a:t>5/16/2017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C319F7-C51A-467D-A558-1D0C7958ED21}" type="slidenum">
              <a:rPr lang="en-US" smtClean="0"/>
              <a:t>‹#›</a:t>
            </a:fld>
            <a:endParaRPr lang="en-US"/>
          </a:p>
        </p:txBody>
      </p:sp>
    </p:spTree>
    <p:extLst>
      <p:ext uri="{BB962C8B-B14F-4D97-AF65-F5344CB8AC3E}">
        <p14:creationId xmlns:p14="http://schemas.microsoft.com/office/powerpoint/2010/main" val="3901110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4319AE-3CB9-4FDD-9688-7B566B7E6778}" type="datetime1">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296610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AB9458-1102-4AC3-A5D7-EF3677BBC464}" type="datetime1">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1562773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903885-7115-491F-906D-75BA6FC9ED98}" type="datetime1">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301868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301BE5-B21B-482A-BF08-F2FA56781BB9}" type="datetime1">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2671746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1600AB-6F99-4AD1-AFC1-EF54F463527E}" type="datetime1">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2993485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508D6B-C2FD-42BF-B112-91E33D0F4E6C}" type="datetime1">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406217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79F039-8D7B-425B-9D23-9E58D350C28E}" type="datetime1">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418518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7B2619-F2C6-4D74-B514-A20327966BED}" type="datetime1">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1502088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E5D5C6-78B8-4DE3-8833-210AB3C9FDBE}" type="datetime1">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235525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49CB48-A1C6-4863-9B89-581EC9A82F38}" type="datetime1">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598154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621D98-3E59-4871-B011-5081575750A0}" type="datetime1">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3B655-516D-4369-BB02-E14DE08498C6}" type="slidenum">
              <a:rPr lang="en-US" smtClean="0"/>
              <a:t>‹#›</a:t>
            </a:fld>
            <a:endParaRPr lang="en-US"/>
          </a:p>
        </p:txBody>
      </p:sp>
    </p:spTree>
    <p:extLst>
      <p:ext uri="{BB962C8B-B14F-4D97-AF65-F5344CB8AC3E}">
        <p14:creationId xmlns:p14="http://schemas.microsoft.com/office/powerpoint/2010/main" val="2592831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11A0E8-49E1-44F7-BFC7-B359E4A95AAA}" type="datetime1">
              <a:rPr lang="en-US" smtClean="0"/>
              <a:t>5/16/2017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3B655-516D-4369-BB02-E14DE08498C6}" type="slidenum">
              <a:rPr lang="en-US" smtClean="0"/>
              <a:t>‹#›</a:t>
            </a:fld>
            <a:endParaRPr lang="en-US"/>
          </a:p>
        </p:txBody>
      </p:sp>
    </p:spTree>
    <p:extLst>
      <p:ext uri="{BB962C8B-B14F-4D97-AF65-F5344CB8AC3E}">
        <p14:creationId xmlns:p14="http://schemas.microsoft.com/office/powerpoint/2010/main" val="2502198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IO Library Update</a:t>
            </a:r>
          </a:p>
        </p:txBody>
      </p:sp>
      <p:sp>
        <p:nvSpPr>
          <p:cNvPr id="3" name="Subtitle 2"/>
          <p:cNvSpPr>
            <a:spLocks noGrp="1"/>
          </p:cNvSpPr>
          <p:nvPr>
            <p:ph type="subTitle" idx="1"/>
          </p:nvPr>
        </p:nvSpPr>
        <p:spPr/>
        <p:txBody>
          <a:bodyPr/>
          <a:lstStyle/>
          <a:p>
            <a:r>
              <a:rPr lang="en-US" dirty="0"/>
              <a:t>May 9</a:t>
            </a:r>
            <a:r>
              <a:rPr lang="en-US" baseline="30000" dirty="0"/>
              <a:t>th</a:t>
            </a:r>
            <a:r>
              <a:rPr lang="en-US" dirty="0"/>
              <a:t> 2017</a:t>
            </a:r>
          </a:p>
        </p:txBody>
      </p:sp>
      <p:sp>
        <p:nvSpPr>
          <p:cNvPr id="4" name="Slide Number Placeholder 3"/>
          <p:cNvSpPr>
            <a:spLocks noGrp="1"/>
          </p:cNvSpPr>
          <p:nvPr>
            <p:ph type="sldNum" sz="quarter" idx="12"/>
          </p:nvPr>
        </p:nvSpPr>
        <p:spPr/>
        <p:txBody>
          <a:bodyPr/>
          <a:lstStyle/>
          <a:p>
            <a:fld id="{9F73B655-516D-4369-BB02-E14DE08498C6}" type="slidenum">
              <a:rPr lang="en-US" smtClean="0"/>
              <a:t>1</a:t>
            </a:fld>
            <a:endParaRPr lang="en-US"/>
          </a:p>
        </p:txBody>
      </p:sp>
    </p:spTree>
    <p:extLst>
      <p:ext uri="{BB962C8B-B14F-4D97-AF65-F5344CB8AC3E}">
        <p14:creationId xmlns:p14="http://schemas.microsoft.com/office/powerpoint/2010/main" val="3783643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 the IO Library</a:t>
            </a:r>
          </a:p>
        </p:txBody>
      </p:sp>
      <p:sp>
        <p:nvSpPr>
          <p:cNvPr id="3" name="Content Placeholder 2"/>
          <p:cNvSpPr>
            <a:spLocks noGrp="1"/>
          </p:cNvSpPr>
          <p:nvPr>
            <p:ph idx="1"/>
          </p:nvPr>
        </p:nvSpPr>
        <p:spPr/>
        <p:txBody>
          <a:bodyPr>
            <a:normAutofit lnSpcReduction="10000"/>
          </a:bodyPr>
          <a:lstStyle/>
          <a:p>
            <a:r>
              <a:rPr lang="en-US" dirty="0"/>
              <a:t>I have gone through the process of entirely debugging the IO Library.</a:t>
            </a:r>
          </a:p>
          <a:p>
            <a:r>
              <a:rPr lang="en-US" dirty="0"/>
              <a:t>It now works properly as intended, including error checks.</a:t>
            </a:r>
          </a:p>
          <a:p>
            <a:r>
              <a:rPr lang="en-US" dirty="0"/>
              <a:t>I put together a debugging script that thoroughly checks that the functionality of IO Library is correct.</a:t>
            </a:r>
          </a:p>
          <a:p>
            <a:r>
              <a:rPr lang="en-US" dirty="0"/>
              <a:t>Output from my debugging is seen on next slides.</a:t>
            </a:r>
          </a:p>
          <a:p>
            <a:r>
              <a:rPr lang="en-US" dirty="0"/>
              <a:t>I looked for 3 things:</a:t>
            </a:r>
          </a:p>
          <a:p>
            <a:pPr lvl="1"/>
            <a:r>
              <a:rPr lang="en-US" dirty="0"/>
              <a:t>IO Library and pack and unpack events without setting off IO Library defined errors (and also making sure error checks work).</a:t>
            </a:r>
          </a:p>
          <a:p>
            <a:pPr lvl="1"/>
            <a:r>
              <a:rPr lang="en-US" dirty="0"/>
              <a:t>Ensuring that CDMS event before packing is identical to CDMS event after unpacking by checking each member of CDMS_EVENT structures</a:t>
            </a:r>
          </a:p>
          <a:p>
            <a:pPr lvl="1"/>
            <a:r>
              <a:rPr lang="en-US" dirty="0"/>
              <a:t>Check the duration of time to use the pack and unpack functions</a:t>
            </a:r>
          </a:p>
        </p:txBody>
      </p:sp>
      <p:sp>
        <p:nvSpPr>
          <p:cNvPr id="4" name="Slide Number Placeholder 3"/>
          <p:cNvSpPr>
            <a:spLocks noGrp="1"/>
          </p:cNvSpPr>
          <p:nvPr>
            <p:ph type="sldNum" sz="quarter" idx="12"/>
          </p:nvPr>
        </p:nvSpPr>
        <p:spPr/>
        <p:txBody>
          <a:bodyPr/>
          <a:lstStyle/>
          <a:p>
            <a:fld id="{9F73B655-516D-4369-BB02-E14DE08498C6}" type="slidenum">
              <a:rPr lang="en-US" smtClean="0"/>
              <a:t>10</a:t>
            </a:fld>
            <a:endParaRPr lang="en-US"/>
          </a:p>
        </p:txBody>
      </p:sp>
    </p:spTree>
    <p:extLst>
      <p:ext uri="{BB962C8B-B14F-4D97-AF65-F5344CB8AC3E}">
        <p14:creationId xmlns:p14="http://schemas.microsoft.com/office/powerpoint/2010/main" val="4006645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3B655-516D-4369-BB02-E14DE08498C6}" type="slidenum">
              <a:rPr lang="en-US" smtClean="0"/>
              <a:t>11</a:t>
            </a:fld>
            <a:endParaRPr lang="en-US"/>
          </a:p>
        </p:txBody>
      </p:sp>
      <p:sp>
        <p:nvSpPr>
          <p:cNvPr id="10" name="Rectangle 9"/>
          <p:cNvSpPr/>
          <p:nvPr/>
        </p:nvSpPr>
        <p:spPr>
          <a:xfrm>
            <a:off x="0" y="-8259"/>
            <a:ext cx="12192000" cy="6894195"/>
          </a:xfrm>
          <a:prstGeom prst="rect">
            <a:avLst/>
          </a:prstGeom>
        </p:spPr>
        <p:txBody>
          <a:bodyPr wrap="square">
            <a:spAutoFit/>
          </a:bodyPr>
          <a:lstStyle/>
          <a:p>
            <a:r>
              <a:rPr lang="en-US" sz="1300" kern="150" dirty="0">
                <a:latin typeface="Consolas" panose="020B0609020204030204" pitchFamily="49" charset="0"/>
                <a:ea typeface="WenQuanYi Zen Hei Sharp"/>
                <a:cs typeface="Lohit Devanagari"/>
              </a:rPr>
              <a:t>This code is designed to debug and test the functionality of the CDMS IO Library. Three CDMS events were created with varying parameters, and filled with meaningless information (including junk waveform data). Furthermore, a vector of CDMS events was created using the three events already constructed. For each event/vector of events, the IO Library was tested using 3 checks: status check, which checks if a IO Library-defined error occurs; event check, which checks if the CDMS event before packing is equivalent to the CDMS event obtained after packing (very important!); and time check, which measured the time duration of the (un)packing function for each event.</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The CDMS events/vector of events have the following properties:</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Event: 	 Number of primitives: 	 Number of detectors: 	 Event size in bytes:</a:t>
            </a:r>
          </a:p>
          <a:p>
            <a:r>
              <a:rPr lang="en-US" sz="1300" kern="150" dirty="0">
                <a:latin typeface="Consolas" panose="020B0609020204030204" pitchFamily="49" charset="0"/>
                <a:ea typeface="WenQuanYi Zen Hei Sharp"/>
                <a:cs typeface="Lohit Devanagari"/>
              </a:rPr>
              <a:t>1 	 8	 	 	 0	 	 	 0</a:t>
            </a:r>
          </a:p>
          <a:p>
            <a:r>
              <a:rPr lang="en-US" sz="1300" kern="150" dirty="0">
                <a:latin typeface="Consolas" panose="020B0609020204030204" pitchFamily="49" charset="0"/>
                <a:ea typeface="WenQuanYi Zen Hei Sharp"/>
                <a:cs typeface="Lohit Devanagari"/>
              </a:rPr>
              <a:t>2 	 0	 	 	 7	 	 	 25872</a:t>
            </a:r>
          </a:p>
          <a:p>
            <a:r>
              <a:rPr lang="en-US" sz="1300" kern="150" dirty="0">
                <a:latin typeface="Consolas" panose="020B0609020204030204" pitchFamily="49" charset="0"/>
                <a:ea typeface="WenQuanYi Zen Hei Sharp"/>
                <a:cs typeface="Lohit Devanagari"/>
              </a:rPr>
              <a:t>3 	 6	 	 	 4	 	 	 12160</a:t>
            </a:r>
          </a:p>
          <a:p>
            <a:r>
              <a:rPr lang="en-US" sz="1300" kern="150" dirty="0">
                <a:latin typeface="Consolas" panose="020B0609020204030204" pitchFamily="49" charset="0"/>
                <a:ea typeface="WenQuanYi Zen Hei Sharp"/>
                <a:cs typeface="Lohit Devanagari"/>
              </a:rPr>
              <a:t>Vector 	 14	 	 	 11	 	 	 38032</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The status after a (vector of) CDMS event(s) or is packed, or after a </a:t>
            </a:r>
            <a:r>
              <a:rPr lang="en-US" sz="1300" kern="150" dirty="0" err="1">
                <a:latin typeface="Consolas" panose="020B0609020204030204" pitchFamily="49" charset="0"/>
                <a:ea typeface="WenQuanYi Zen Hei Sharp"/>
                <a:cs typeface="Lohit Devanagari"/>
              </a:rPr>
              <a:t>databuffer</a:t>
            </a:r>
            <a:r>
              <a:rPr lang="en-US" sz="1300" kern="150" dirty="0">
                <a:latin typeface="Consolas" panose="020B0609020204030204" pitchFamily="49" charset="0"/>
                <a:ea typeface="WenQuanYi Zen Hei Sharp"/>
                <a:cs typeface="Lohit Devanagari"/>
              </a:rPr>
              <a:t> is unpacked, is checked. status == 1 means that the (un)packing was successful. status == 0 means that the (un)packing was unsuccessful. If unsuccessful, errors are printed to terminal.</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Event 1:</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Event 2:</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Event 3:</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Vector of Events:</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p:txBody>
      </p:sp>
    </p:spTree>
    <p:extLst>
      <p:ext uri="{BB962C8B-B14F-4D97-AF65-F5344CB8AC3E}">
        <p14:creationId xmlns:p14="http://schemas.microsoft.com/office/powerpoint/2010/main" val="3869038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3B655-516D-4369-BB02-E14DE08498C6}" type="slidenum">
              <a:rPr lang="en-US" smtClean="0"/>
              <a:t>12</a:t>
            </a:fld>
            <a:endParaRPr lang="en-US"/>
          </a:p>
        </p:txBody>
      </p:sp>
      <p:sp>
        <p:nvSpPr>
          <p:cNvPr id="9" name="Rectangle 8"/>
          <p:cNvSpPr/>
          <p:nvPr/>
        </p:nvSpPr>
        <p:spPr>
          <a:xfrm>
            <a:off x="-6283" y="44827"/>
            <a:ext cx="12198283" cy="6494085"/>
          </a:xfrm>
          <a:prstGeom prst="rect">
            <a:avLst/>
          </a:prstGeom>
        </p:spPr>
        <p:txBody>
          <a:bodyPr wrap="square">
            <a:spAutoFit/>
          </a:bodyPr>
          <a:lstStyle/>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Checking to see if CDMS events before packing and after unpacking are identical....</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Each individual member of a (vector of) CDMS event(s) is compared before packing and after unpacking. status indicates the number of mismatches found. status == 0 is successful, status != 0 is unsuccessful. Any mismatches are printed to terminal.</a:t>
            </a:r>
          </a:p>
          <a:p>
            <a:r>
              <a:rPr lang="en-US" sz="1300" kern="150" dirty="0">
                <a:latin typeface="Consolas" panose="020B0609020204030204" pitchFamily="49" charset="0"/>
                <a:ea typeface="WenQuanYi Zen Hei Sharp"/>
                <a:cs typeface="Lohit Devanagari"/>
              </a:rPr>
              <a:t>Event 1:</a:t>
            </a:r>
          </a:p>
          <a:p>
            <a:r>
              <a:rPr lang="en-US" sz="1300" kern="150" dirty="0">
                <a:latin typeface="Consolas" panose="020B0609020204030204" pitchFamily="49" charset="0"/>
                <a:ea typeface="WenQuanYi Zen Hei Sharp"/>
                <a:cs typeface="Lohit Devanagari"/>
              </a:rPr>
              <a:t>Event 2:</a:t>
            </a:r>
          </a:p>
          <a:p>
            <a:r>
              <a:rPr lang="en-US" sz="1300" kern="150" dirty="0">
                <a:latin typeface="Consolas" panose="020B0609020204030204" pitchFamily="49" charset="0"/>
                <a:ea typeface="WenQuanYi Zen Hei Sharp"/>
                <a:cs typeface="Lohit Devanagari"/>
              </a:rPr>
              <a:t>Event 3:</a:t>
            </a:r>
          </a:p>
          <a:p>
            <a:r>
              <a:rPr lang="en-US" sz="1300" kern="150" dirty="0">
                <a:latin typeface="Consolas" panose="020B0609020204030204" pitchFamily="49" charset="0"/>
                <a:ea typeface="WenQuanYi Zen Hei Sharp"/>
                <a:cs typeface="Lohit Devanagari"/>
              </a:rPr>
              <a:t>Vector of Events:</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Number of mismatches from event 1: 0</a:t>
            </a:r>
          </a:p>
          <a:p>
            <a:r>
              <a:rPr lang="en-US" sz="1300" kern="150" dirty="0">
                <a:latin typeface="Consolas" panose="020B0609020204030204" pitchFamily="49" charset="0"/>
                <a:ea typeface="WenQuanYi Zen Hei Sharp"/>
                <a:cs typeface="Lohit Devanagari"/>
              </a:rPr>
              <a:t>Number of mismatches from event 2: 0</a:t>
            </a:r>
          </a:p>
          <a:p>
            <a:r>
              <a:rPr lang="en-US" sz="1300" kern="150" dirty="0">
                <a:latin typeface="Consolas" panose="020B0609020204030204" pitchFamily="49" charset="0"/>
                <a:ea typeface="WenQuanYi Zen Hei Sharp"/>
                <a:cs typeface="Lohit Devanagari"/>
              </a:rPr>
              <a:t>Number of mismatches from event 3: 0</a:t>
            </a:r>
          </a:p>
          <a:p>
            <a:r>
              <a:rPr lang="en-US" sz="1300" kern="150" dirty="0">
                <a:latin typeface="Consolas" panose="020B0609020204030204" pitchFamily="49" charset="0"/>
                <a:ea typeface="WenQuanYi Zen Hei Sharp"/>
                <a:cs typeface="Lohit Devanagari"/>
              </a:rPr>
              <a:t>Number of mismatches from vector of events: 0</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Checking the time taken to pack and unpack a (vector of) CDMS event(s)....</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Event 1:</a:t>
            </a:r>
          </a:p>
          <a:p>
            <a:r>
              <a:rPr lang="en-US" sz="1300" kern="150" dirty="0">
                <a:latin typeface="Consolas" panose="020B0609020204030204" pitchFamily="49" charset="0"/>
                <a:ea typeface="WenQuanYi Zen Hei Sharp"/>
                <a:cs typeface="Lohit Devanagari"/>
              </a:rPr>
              <a:t>Time to pack event (microseconds): 1</a:t>
            </a:r>
          </a:p>
          <a:p>
            <a:r>
              <a:rPr lang="en-US" sz="1300" kern="150" dirty="0">
                <a:latin typeface="Consolas" panose="020B0609020204030204" pitchFamily="49" charset="0"/>
                <a:ea typeface="WenQuanYi Zen Hei Sharp"/>
                <a:cs typeface="Lohit Devanagari"/>
              </a:rPr>
              <a:t>Time to unpack event (microseconds): 10</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Event 2:</a:t>
            </a:r>
          </a:p>
          <a:p>
            <a:r>
              <a:rPr lang="en-US" sz="1300" kern="150" dirty="0">
                <a:latin typeface="Consolas" panose="020B0609020204030204" pitchFamily="49" charset="0"/>
                <a:ea typeface="WenQuanYi Zen Hei Sharp"/>
                <a:cs typeface="Lohit Devanagari"/>
              </a:rPr>
              <a:t>Time to pack event (microseconds): 28</a:t>
            </a:r>
          </a:p>
          <a:p>
            <a:r>
              <a:rPr lang="en-US" sz="1300" kern="150" dirty="0">
                <a:latin typeface="Consolas" panose="020B0609020204030204" pitchFamily="49" charset="0"/>
                <a:ea typeface="WenQuanYi Zen Hei Sharp"/>
                <a:cs typeface="Lohit Devanagari"/>
              </a:rPr>
              <a:t>Time to unpack event (microseconds): 55</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Event 3:</a:t>
            </a:r>
          </a:p>
          <a:p>
            <a:r>
              <a:rPr lang="en-US" sz="1300" kern="150" dirty="0">
                <a:latin typeface="Consolas" panose="020B0609020204030204" pitchFamily="49" charset="0"/>
                <a:ea typeface="WenQuanYi Zen Hei Sharp"/>
                <a:cs typeface="Lohit Devanagari"/>
              </a:rPr>
              <a:t>Time to pack event (microseconds): 13</a:t>
            </a:r>
          </a:p>
          <a:p>
            <a:r>
              <a:rPr lang="en-US" sz="1300" kern="150" dirty="0">
                <a:latin typeface="Consolas" panose="020B0609020204030204" pitchFamily="49" charset="0"/>
                <a:ea typeface="WenQuanYi Zen Hei Sharp"/>
                <a:cs typeface="Lohit Devanagari"/>
              </a:rPr>
              <a:t>Time to unpack event (microseconds): 24</a:t>
            </a:r>
          </a:p>
          <a:p>
            <a:r>
              <a:rPr lang="en-US" sz="1300" kern="150" dirty="0">
                <a:latin typeface="Consolas" panose="020B0609020204030204" pitchFamily="49" charset="0"/>
                <a:ea typeface="WenQuanYi Zen Hei Sharp"/>
                <a:cs typeface="Lohit Devanagari"/>
              </a:rPr>
              <a:t> </a:t>
            </a:r>
          </a:p>
          <a:p>
            <a:r>
              <a:rPr lang="en-US" sz="1300" kern="150" dirty="0">
                <a:latin typeface="Consolas" panose="020B0609020204030204" pitchFamily="49" charset="0"/>
                <a:ea typeface="WenQuanYi Zen Hei Sharp"/>
                <a:cs typeface="Lohit Devanagari"/>
              </a:rPr>
              <a:t>Vector of Events:</a:t>
            </a:r>
          </a:p>
          <a:p>
            <a:r>
              <a:rPr lang="en-US" sz="1300" kern="150" dirty="0">
                <a:latin typeface="Consolas" panose="020B0609020204030204" pitchFamily="49" charset="0"/>
                <a:ea typeface="WenQuanYi Zen Hei Sharp"/>
                <a:cs typeface="Lohit Devanagari"/>
              </a:rPr>
              <a:t>Time to pack vector of events (microseconds): 40</a:t>
            </a:r>
          </a:p>
          <a:p>
            <a:r>
              <a:rPr lang="en-US" sz="1300" kern="150" dirty="0">
                <a:latin typeface="Consolas" panose="020B0609020204030204" pitchFamily="49" charset="0"/>
                <a:ea typeface="WenQuanYi Zen Hei Sharp"/>
                <a:cs typeface="Lohit Devanagari"/>
              </a:rPr>
              <a:t>Time to unpack vector of events (microseconds): 81</a:t>
            </a:r>
          </a:p>
        </p:txBody>
      </p:sp>
    </p:spTree>
    <p:extLst>
      <p:ext uri="{BB962C8B-B14F-4D97-AF65-F5344CB8AC3E}">
        <p14:creationId xmlns:p14="http://schemas.microsoft.com/office/powerpoint/2010/main" val="2990283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786" y="2533290"/>
            <a:ext cx="10515600" cy="1325563"/>
          </a:xfrm>
        </p:spPr>
        <p:txBody>
          <a:bodyPr>
            <a:normAutofit/>
          </a:bodyPr>
          <a:lstStyle/>
          <a:p>
            <a:r>
              <a:rPr lang="en-US" sz="2800" dirty="0"/>
              <a:t>When a variable exceeds bit length…</a:t>
            </a:r>
          </a:p>
        </p:txBody>
      </p:sp>
      <p:sp>
        <p:nvSpPr>
          <p:cNvPr id="4" name="Slide Number Placeholder 3"/>
          <p:cNvSpPr>
            <a:spLocks noGrp="1"/>
          </p:cNvSpPr>
          <p:nvPr>
            <p:ph type="sldNum" sz="quarter" idx="12"/>
          </p:nvPr>
        </p:nvSpPr>
        <p:spPr/>
        <p:txBody>
          <a:bodyPr/>
          <a:lstStyle/>
          <a:p>
            <a:fld id="{9F73B655-516D-4369-BB02-E14DE08498C6}" type="slidenum">
              <a:rPr lang="en-US" smtClean="0"/>
              <a:t>13</a:t>
            </a:fld>
            <a:endParaRPr lang="en-US"/>
          </a:p>
        </p:txBody>
      </p:sp>
    </p:spTree>
    <p:extLst>
      <p:ext uri="{BB962C8B-B14F-4D97-AF65-F5344CB8AC3E}">
        <p14:creationId xmlns:p14="http://schemas.microsoft.com/office/powerpoint/2010/main" val="2296721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3B655-516D-4369-BB02-E14DE08498C6}" type="slidenum">
              <a:rPr lang="en-US" smtClean="0"/>
              <a:t>14</a:t>
            </a:fld>
            <a:endParaRPr lang="en-US"/>
          </a:p>
        </p:txBody>
      </p:sp>
      <p:sp>
        <p:nvSpPr>
          <p:cNvPr id="9" name="Rectangle 8"/>
          <p:cNvSpPr/>
          <p:nvPr/>
        </p:nvSpPr>
        <p:spPr>
          <a:xfrm>
            <a:off x="-6283" y="44827"/>
            <a:ext cx="12198283" cy="5093702"/>
          </a:xfrm>
          <a:prstGeom prst="rect">
            <a:avLst/>
          </a:prstGeom>
        </p:spPr>
        <p:txBody>
          <a:bodyPr wrap="square">
            <a:spAutoFit/>
          </a:bodyPr>
          <a:lstStyle/>
          <a:p>
            <a:r>
              <a:rPr lang="en-US" sz="1300" kern="150" dirty="0">
                <a:latin typeface="Consolas" panose="020B0609020204030204" pitchFamily="49" charset="0"/>
                <a:ea typeface="WenQuanYi Zen Hei Sharp"/>
                <a:cs typeface="Lohit Devanagari"/>
              </a:rPr>
              <a:t>Event 1:</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Event 2:</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Event 3:</a:t>
            </a:r>
          </a:p>
          <a:p>
            <a:r>
              <a:rPr lang="en-US" sz="1300" kern="150" dirty="0">
                <a:latin typeface="Consolas" panose="020B0609020204030204" pitchFamily="49" charset="0"/>
                <a:ea typeface="WenQuanYi Zen Hei Sharp"/>
                <a:cs typeface="Lohit Devanagari"/>
              </a:rPr>
              <a:t>Pack status: 0</a:t>
            </a:r>
          </a:p>
          <a:p>
            <a:r>
              <a:rPr lang="en-US" sz="1300" kern="150" dirty="0">
                <a:latin typeface="Consolas" panose="020B0609020204030204" pitchFamily="49" charset="0"/>
                <a:ea typeface="WenQuanYi Zen Hei Sharp"/>
                <a:cs typeface="Lohit Devanagari"/>
              </a:rPr>
              <a:t>WARNING: An input exceeded its required bit length. Error 0</a:t>
            </a:r>
          </a:p>
          <a:p>
            <a:r>
              <a:rPr lang="en-US" sz="1300" kern="150" dirty="0">
                <a:latin typeface="Consolas" panose="020B0609020204030204" pitchFamily="49" charset="0"/>
                <a:ea typeface="WenQuanYi Zen Hei Sharp"/>
                <a:cs typeface="Lohit Devanagari"/>
              </a:rPr>
              <a:t>WARNING: An input exceeded its required bit length. Error 0</a:t>
            </a:r>
          </a:p>
          <a:p>
            <a:r>
              <a:rPr lang="en-US" sz="1300" kern="150" dirty="0">
                <a:latin typeface="Consolas" panose="020B0609020204030204" pitchFamily="49" charset="0"/>
                <a:ea typeface="WenQuanYi Zen Hei Sharp"/>
                <a:cs typeface="Lohit Devanagari"/>
              </a:rPr>
              <a:t>WARNING: An input exceeded its required bit length. Error 0</a:t>
            </a:r>
          </a:p>
          <a:p>
            <a:r>
              <a:rPr lang="en-US" sz="1300" kern="150" dirty="0">
                <a:latin typeface="Consolas" panose="020B0609020204030204" pitchFamily="49" charset="0"/>
                <a:ea typeface="WenQuanYi Zen Hei Sharp"/>
                <a:cs typeface="Lohit Devanagari"/>
              </a:rPr>
              <a:t>WARNING: An input exceeded its required bit length. Error 0</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Vector of Events:</a:t>
            </a:r>
          </a:p>
          <a:p>
            <a:r>
              <a:rPr lang="en-US" sz="1300" kern="150" dirty="0">
                <a:latin typeface="Consolas" panose="020B0609020204030204" pitchFamily="49" charset="0"/>
                <a:ea typeface="WenQuanYi Zen Hei Sharp"/>
                <a:cs typeface="Lohit Devanagari"/>
              </a:rPr>
              <a:t>Pack status: 0</a:t>
            </a:r>
          </a:p>
          <a:p>
            <a:r>
              <a:rPr lang="en-US" sz="1300" kern="150" dirty="0">
                <a:latin typeface="Consolas" panose="020B0609020204030204" pitchFamily="49" charset="0"/>
                <a:ea typeface="WenQuanYi Zen Hei Sharp"/>
                <a:cs typeface="Lohit Devanagari"/>
              </a:rPr>
              <a:t>WARNING: An input exceeded its required bit length. Error 0</a:t>
            </a:r>
          </a:p>
          <a:p>
            <a:r>
              <a:rPr lang="en-US" sz="1300" kern="150" dirty="0">
                <a:latin typeface="Consolas" panose="020B0609020204030204" pitchFamily="49" charset="0"/>
                <a:ea typeface="WenQuanYi Zen Hei Sharp"/>
                <a:cs typeface="Lohit Devanagari"/>
              </a:rPr>
              <a:t>WARNING: An input exceeded its required bit length. Error 0</a:t>
            </a:r>
          </a:p>
          <a:p>
            <a:r>
              <a:rPr lang="en-US" sz="1300" kern="150" dirty="0">
                <a:latin typeface="Consolas" panose="020B0609020204030204" pitchFamily="49" charset="0"/>
                <a:ea typeface="WenQuanYi Zen Hei Sharp"/>
                <a:cs typeface="Lohit Devanagari"/>
              </a:rPr>
              <a:t>WARNING: An input exceeded its required bit length. Error 0</a:t>
            </a:r>
          </a:p>
          <a:p>
            <a:r>
              <a:rPr lang="en-US" sz="1300" kern="150" dirty="0">
                <a:latin typeface="Consolas" panose="020B0609020204030204" pitchFamily="49" charset="0"/>
                <a:ea typeface="WenQuanYi Zen Hei Sharp"/>
                <a:cs typeface="Lohit Devanagari"/>
              </a:rPr>
              <a:t>WARNING: An input exceeded its required bit length. Error 0</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endParaRPr lang="en-US" sz="1300" kern="150" dirty="0">
              <a:latin typeface="Consolas" panose="020B0609020204030204" pitchFamily="49" charset="0"/>
              <a:ea typeface="WenQuanYi Zen Hei Sharp"/>
              <a:cs typeface="Lohit Devanagari"/>
            </a:endParaRPr>
          </a:p>
        </p:txBody>
      </p:sp>
    </p:spTree>
    <p:extLst>
      <p:ext uri="{BB962C8B-B14F-4D97-AF65-F5344CB8AC3E}">
        <p14:creationId xmlns:p14="http://schemas.microsoft.com/office/powerpoint/2010/main" val="3534827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3B655-516D-4369-BB02-E14DE08498C6}" type="slidenum">
              <a:rPr lang="en-US" smtClean="0"/>
              <a:t>15</a:t>
            </a:fld>
            <a:endParaRPr lang="en-US"/>
          </a:p>
        </p:txBody>
      </p:sp>
      <p:sp>
        <p:nvSpPr>
          <p:cNvPr id="9" name="Rectangle 8"/>
          <p:cNvSpPr/>
          <p:nvPr/>
        </p:nvSpPr>
        <p:spPr>
          <a:xfrm>
            <a:off x="-6283" y="0"/>
            <a:ext cx="12198283" cy="4493538"/>
          </a:xfrm>
          <a:prstGeom prst="rect">
            <a:avLst/>
          </a:prstGeom>
        </p:spPr>
        <p:txBody>
          <a:bodyPr wrap="square">
            <a:spAutoFit/>
          </a:bodyPr>
          <a:lstStyle/>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Checking to see if CDMS events before packing and after unpacking are identical....</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Each individual member of a (vector of) CDMS event(s) is compared before packing and after unpacking. status indicates the number of mismatches found. status == 0 is successful, status != 0 is unsuccessful. Any mismatches are printed to terminal.</a:t>
            </a:r>
          </a:p>
          <a:p>
            <a:r>
              <a:rPr lang="en-US" sz="1300" kern="150" dirty="0">
                <a:latin typeface="Consolas" panose="020B0609020204030204" pitchFamily="49" charset="0"/>
                <a:ea typeface="WenQuanYi Zen Hei Sharp"/>
                <a:cs typeface="Lohit Devanagari"/>
              </a:rPr>
              <a:t>Event 1:</a:t>
            </a:r>
          </a:p>
          <a:p>
            <a:r>
              <a:rPr lang="en-US" sz="1300" kern="150" dirty="0">
                <a:latin typeface="Consolas" panose="020B0609020204030204" pitchFamily="49" charset="0"/>
                <a:ea typeface="WenQuanYi Zen Hei Sharp"/>
                <a:cs typeface="Lohit Devanagari"/>
              </a:rPr>
              <a:t>Event 2:</a:t>
            </a:r>
          </a:p>
          <a:p>
            <a:r>
              <a:rPr lang="en-US" sz="1300" kern="150" dirty="0">
                <a:latin typeface="Consolas" panose="020B0609020204030204" pitchFamily="49" charset="0"/>
                <a:ea typeface="WenQuanYi Zen Hei Sharp"/>
                <a:cs typeface="Lohit Devanagari"/>
              </a:rPr>
              <a:t>Event 3:</a:t>
            </a:r>
          </a:p>
          <a:p>
            <a:r>
              <a:rPr lang="en-US" sz="1300" kern="150" dirty="0">
                <a:latin typeface="Consolas" panose="020B0609020204030204" pitchFamily="49" charset="0"/>
                <a:ea typeface="WenQuanYi Zen Hei Sharp"/>
                <a:cs typeface="Lohit Devanagari"/>
              </a:rPr>
              <a:t>Detector Index in detector 0 does not match!</a:t>
            </a:r>
          </a:p>
          <a:p>
            <a:r>
              <a:rPr lang="en-US" sz="1300" kern="150" dirty="0">
                <a:latin typeface="Consolas" panose="020B0609020204030204" pitchFamily="49" charset="0"/>
                <a:ea typeface="WenQuanYi Zen Hei Sharp"/>
                <a:cs typeface="Lohit Devanagari"/>
              </a:rPr>
              <a:t>Detector Index in detector 1 does not match!</a:t>
            </a:r>
          </a:p>
          <a:p>
            <a:r>
              <a:rPr lang="en-US" sz="1300" kern="150" dirty="0">
                <a:latin typeface="Consolas" panose="020B0609020204030204" pitchFamily="49" charset="0"/>
                <a:ea typeface="WenQuanYi Zen Hei Sharp"/>
                <a:cs typeface="Lohit Devanagari"/>
              </a:rPr>
              <a:t>Detector Index in detector 2 does not match!</a:t>
            </a:r>
          </a:p>
          <a:p>
            <a:r>
              <a:rPr lang="en-US" sz="1300" kern="150" dirty="0">
                <a:latin typeface="Consolas" panose="020B0609020204030204" pitchFamily="49" charset="0"/>
                <a:ea typeface="WenQuanYi Zen Hei Sharp"/>
                <a:cs typeface="Lohit Devanagari"/>
              </a:rPr>
              <a:t>Detector Index in detector 3 does not match!</a:t>
            </a:r>
          </a:p>
          <a:p>
            <a:r>
              <a:rPr lang="en-US" sz="1300" kern="150" dirty="0">
                <a:latin typeface="Consolas" panose="020B0609020204030204" pitchFamily="49" charset="0"/>
                <a:ea typeface="WenQuanYi Zen Hei Sharp"/>
                <a:cs typeface="Lohit Devanagari"/>
              </a:rPr>
              <a:t>Vector of Events:</a:t>
            </a:r>
          </a:p>
          <a:p>
            <a:r>
              <a:rPr lang="en-US" sz="1300" kern="150" dirty="0">
                <a:latin typeface="Consolas" panose="020B0609020204030204" pitchFamily="49" charset="0"/>
                <a:ea typeface="WenQuanYi Zen Hei Sharp"/>
                <a:cs typeface="Lohit Devanagari"/>
              </a:rPr>
              <a:t>Detector Index in detector 0 does not match!</a:t>
            </a:r>
          </a:p>
          <a:p>
            <a:r>
              <a:rPr lang="en-US" sz="1300" kern="150" dirty="0">
                <a:latin typeface="Consolas" panose="020B0609020204030204" pitchFamily="49" charset="0"/>
                <a:ea typeface="WenQuanYi Zen Hei Sharp"/>
                <a:cs typeface="Lohit Devanagari"/>
              </a:rPr>
              <a:t>Detector Index in detector 1 does not match!</a:t>
            </a:r>
          </a:p>
          <a:p>
            <a:r>
              <a:rPr lang="en-US" sz="1300" kern="150" dirty="0">
                <a:latin typeface="Consolas" panose="020B0609020204030204" pitchFamily="49" charset="0"/>
                <a:ea typeface="WenQuanYi Zen Hei Sharp"/>
                <a:cs typeface="Lohit Devanagari"/>
              </a:rPr>
              <a:t>Detector Index in detector 2 does not match!</a:t>
            </a:r>
          </a:p>
          <a:p>
            <a:r>
              <a:rPr lang="en-US" sz="1300" kern="150" dirty="0">
                <a:latin typeface="Consolas" panose="020B0609020204030204" pitchFamily="49" charset="0"/>
                <a:ea typeface="WenQuanYi Zen Hei Sharp"/>
                <a:cs typeface="Lohit Devanagari"/>
              </a:rPr>
              <a:t>Detector Index in detector 3 does not match!</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Number of mismatches from event 1: 0</a:t>
            </a:r>
          </a:p>
          <a:p>
            <a:r>
              <a:rPr lang="en-US" sz="1300" kern="150" dirty="0">
                <a:latin typeface="Consolas" panose="020B0609020204030204" pitchFamily="49" charset="0"/>
                <a:ea typeface="WenQuanYi Zen Hei Sharp"/>
                <a:cs typeface="Lohit Devanagari"/>
              </a:rPr>
              <a:t>Number of mismatches from event 2: 0</a:t>
            </a:r>
          </a:p>
          <a:p>
            <a:r>
              <a:rPr lang="en-US" sz="1300" kern="150" dirty="0">
                <a:latin typeface="Consolas" panose="020B0609020204030204" pitchFamily="49" charset="0"/>
                <a:ea typeface="WenQuanYi Zen Hei Sharp"/>
                <a:cs typeface="Lohit Devanagari"/>
              </a:rPr>
              <a:t>Number of mismatches from event 3: 4</a:t>
            </a:r>
          </a:p>
          <a:p>
            <a:r>
              <a:rPr lang="en-US" sz="1300" kern="150" dirty="0">
                <a:latin typeface="Consolas" panose="020B0609020204030204" pitchFamily="49" charset="0"/>
                <a:ea typeface="WenQuanYi Zen Hei Sharp"/>
                <a:cs typeface="Lohit Devanagari"/>
              </a:rPr>
              <a:t>Number of mismatches from vector of events: 4</a:t>
            </a:r>
          </a:p>
        </p:txBody>
      </p:sp>
    </p:spTree>
    <p:extLst>
      <p:ext uri="{BB962C8B-B14F-4D97-AF65-F5344CB8AC3E}">
        <p14:creationId xmlns:p14="http://schemas.microsoft.com/office/powerpoint/2010/main" val="1442930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786" y="2533290"/>
            <a:ext cx="10515600" cy="1325563"/>
          </a:xfrm>
        </p:spPr>
        <p:txBody>
          <a:bodyPr>
            <a:normAutofit/>
          </a:bodyPr>
          <a:lstStyle/>
          <a:p>
            <a:r>
              <a:rPr lang="en-US" sz="2800" dirty="0"/>
              <a:t>When half of the input </a:t>
            </a:r>
            <a:r>
              <a:rPr lang="en-US" sz="2800" dirty="0" err="1"/>
              <a:t>databuffer</a:t>
            </a:r>
            <a:r>
              <a:rPr lang="en-US" sz="2800" dirty="0"/>
              <a:t> mysteriously equates to 0…..</a:t>
            </a:r>
          </a:p>
        </p:txBody>
      </p:sp>
      <p:sp>
        <p:nvSpPr>
          <p:cNvPr id="4" name="Slide Number Placeholder 3"/>
          <p:cNvSpPr>
            <a:spLocks noGrp="1"/>
          </p:cNvSpPr>
          <p:nvPr>
            <p:ph type="sldNum" sz="quarter" idx="12"/>
          </p:nvPr>
        </p:nvSpPr>
        <p:spPr/>
        <p:txBody>
          <a:bodyPr/>
          <a:lstStyle/>
          <a:p>
            <a:fld id="{9F73B655-516D-4369-BB02-E14DE08498C6}" type="slidenum">
              <a:rPr lang="en-US" smtClean="0"/>
              <a:t>16</a:t>
            </a:fld>
            <a:endParaRPr lang="en-US"/>
          </a:p>
        </p:txBody>
      </p:sp>
    </p:spTree>
    <p:extLst>
      <p:ext uri="{BB962C8B-B14F-4D97-AF65-F5344CB8AC3E}">
        <p14:creationId xmlns:p14="http://schemas.microsoft.com/office/powerpoint/2010/main" val="2579789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3B655-516D-4369-BB02-E14DE08498C6}" type="slidenum">
              <a:rPr lang="en-US" smtClean="0"/>
              <a:t>17</a:t>
            </a:fld>
            <a:endParaRPr lang="en-US"/>
          </a:p>
        </p:txBody>
      </p:sp>
      <p:sp>
        <p:nvSpPr>
          <p:cNvPr id="9" name="Rectangle 8"/>
          <p:cNvSpPr/>
          <p:nvPr/>
        </p:nvSpPr>
        <p:spPr>
          <a:xfrm>
            <a:off x="-6283" y="44827"/>
            <a:ext cx="12198283" cy="5493812"/>
          </a:xfrm>
          <a:prstGeom prst="rect">
            <a:avLst/>
          </a:prstGeom>
        </p:spPr>
        <p:txBody>
          <a:bodyPr wrap="square">
            <a:spAutoFit/>
          </a:bodyPr>
          <a:lstStyle/>
          <a:p>
            <a:r>
              <a:rPr lang="en-US" sz="1300" kern="150" dirty="0">
                <a:latin typeface="Consolas" panose="020B0609020204030204" pitchFamily="49" charset="0"/>
                <a:ea typeface="WenQuanYi Zen Hei Sharp"/>
                <a:cs typeface="Lohit Devanagari"/>
              </a:rPr>
              <a:t>Event 1:</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Event 2:</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2415923201 2415923201</a:t>
            </a:r>
          </a:p>
          <a:p>
            <a:r>
              <a:rPr lang="en-US" sz="1300" kern="150" dirty="0">
                <a:latin typeface="Consolas" panose="020B0609020204030204" pitchFamily="49" charset="0"/>
                <a:ea typeface="WenQuanYi Zen Hei Sharp"/>
                <a:cs typeface="Lohit Devanagari"/>
              </a:rPr>
              <a:t>Unpack status: 0</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Event 3:</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Vector of Events:</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endParaRPr lang="en-US" sz="1300" kern="150" dirty="0">
              <a:latin typeface="Consolas" panose="020B0609020204030204" pitchFamily="49" charset="0"/>
              <a:ea typeface="WenQuanYi Zen Hei Sharp"/>
              <a:cs typeface="Lohit Devanagari"/>
            </a:endParaRPr>
          </a:p>
        </p:txBody>
      </p:sp>
    </p:spTree>
    <p:extLst>
      <p:ext uri="{BB962C8B-B14F-4D97-AF65-F5344CB8AC3E}">
        <p14:creationId xmlns:p14="http://schemas.microsoft.com/office/powerpoint/2010/main" val="2834403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3B655-516D-4369-BB02-E14DE08498C6}" type="slidenum">
              <a:rPr lang="en-US" smtClean="0"/>
              <a:t>18</a:t>
            </a:fld>
            <a:endParaRPr lang="en-US"/>
          </a:p>
        </p:txBody>
      </p:sp>
      <p:sp>
        <p:nvSpPr>
          <p:cNvPr id="9" name="Rectangle 8"/>
          <p:cNvSpPr/>
          <p:nvPr/>
        </p:nvSpPr>
        <p:spPr>
          <a:xfrm>
            <a:off x="-6283" y="44827"/>
            <a:ext cx="12198283" cy="6694140"/>
          </a:xfrm>
          <a:prstGeom prst="rect">
            <a:avLst/>
          </a:prstGeom>
        </p:spPr>
        <p:txBody>
          <a:bodyPr wrap="square">
            <a:spAutoFit/>
          </a:bodyPr>
          <a:lstStyle/>
          <a:p>
            <a:r>
              <a:rPr lang="en-US" sz="1300" kern="150" dirty="0">
                <a:latin typeface="Consolas" panose="020B0609020204030204" pitchFamily="49" charset="0"/>
                <a:ea typeface="WenQuanYi Zen Hei Sharp"/>
                <a:cs typeface="Lohit Devanagari"/>
              </a:rPr>
              <a:t>Checking to see if CDMS events before packing and after unpacking are identical....</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Each individual member of a (vector of) CDMS event(s) is compared before packing and after unpacking. status indicates the number of mismatches found. status == 0 is successful, status != 0 is unsuccessful. Any mismatches are printed to terminal.</a:t>
            </a:r>
          </a:p>
          <a:p>
            <a:r>
              <a:rPr lang="en-US" sz="1300" kern="150" dirty="0">
                <a:latin typeface="Consolas" panose="020B0609020204030204" pitchFamily="49" charset="0"/>
                <a:ea typeface="WenQuanYi Zen Hei Sharp"/>
                <a:cs typeface="Lohit Devanagari"/>
              </a:rPr>
              <a:t>Event 1:</a:t>
            </a:r>
          </a:p>
          <a:p>
            <a:r>
              <a:rPr lang="en-US" sz="1300" kern="150" dirty="0">
                <a:latin typeface="Consolas" panose="020B0609020204030204" pitchFamily="49" charset="0"/>
                <a:ea typeface="WenQuanYi Zen Hei Sharp"/>
                <a:cs typeface="Lohit Devanagari"/>
              </a:rPr>
              <a:t>Event 2:</a:t>
            </a:r>
          </a:p>
          <a:p>
            <a:r>
              <a:rPr lang="en-US" sz="1300" kern="150" dirty="0">
                <a:latin typeface="Consolas" panose="020B0609020204030204" pitchFamily="49" charset="0"/>
                <a:ea typeface="WenQuanYi Zen Hei Sharp"/>
                <a:cs typeface="Lohit Devanagari"/>
              </a:rPr>
              <a:t>Event size bytes does not match!</a:t>
            </a:r>
          </a:p>
          <a:p>
            <a:r>
              <a:rPr lang="en-US" sz="1300" kern="150" dirty="0">
                <a:latin typeface="Consolas" panose="020B0609020204030204" pitchFamily="49" charset="0"/>
                <a:ea typeface="WenQuanYi Zen Hei Sharp"/>
                <a:cs typeface="Lohit Devanagari"/>
              </a:rPr>
              <a:t>Data in channel 0 detector 2 does not match!</a:t>
            </a:r>
          </a:p>
          <a:p>
            <a:r>
              <a:rPr lang="en-US" sz="1300" kern="150" dirty="0">
                <a:latin typeface="Consolas" panose="020B0609020204030204" pitchFamily="49" charset="0"/>
                <a:ea typeface="WenQuanYi Zen Hei Sharp"/>
                <a:cs typeface="Lohit Devanagari"/>
              </a:rPr>
              <a:t>Data in channel 0 detector 2 does not match!</a:t>
            </a:r>
          </a:p>
          <a:p>
            <a:r>
              <a:rPr lang="en-US" sz="1300" kern="150" dirty="0">
                <a:latin typeface="Consolas" panose="020B0609020204030204" pitchFamily="49" charset="0"/>
                <a:ea typeface="WenQuanYi Zen Hei Sharp"/>
                <a:cs typeface="Lohit Devanagari"/>
              </a:rPr>
              <a:t>Data in channel 0 detector 2 does not match!</a:t>
            </a:r>
          </a:p>
          <a:p>
            <a:r>
              <a:rPr lang="en-US" sz="1300" kern="150" dirty="0">
                <a:latin typeface="Consolas" panose="020B0609020204030204" pitchFamily="49" charset="0"/>
                <a:ea typeface="WenQuanYi Zen Hei Sharp"/>
                <a:cs typeface="Lohit Devanagari"/>
              </a:rPr>
              <a:t>Data in channel 0 detector 2 does not match!</a:t>
            </a:r>
          </a:p>
          <a:p>
            <a:r>
              <a:rPr lang="en-US" sz="1300" kern="150" dirty="0">
                <a:latin typeface="Consolas" panose="020B0609020204030204" pitchFamily="49" charset="0"/>
                <a:ea typeface="WenQuanYi Zen Hei Sharp"/>
                <a:cs typeface="Lohit Devanagari"/>
              </a:rPr>
              <a:t>…</a:t>
            </a:r>
          </a:p>
          <a:p>
            <a:r>
              <a:rPr lang="en-US" sz="1300" kern="150" dirty="0">
                <a:latin typeface="Consolas" panose="020B0609020204030204" pitchFamily="49" charset="0"/>
                <a:ea typeface="WenQuanYi Zen Hei Sharp"/>
                <a:cs typeface="Lohit Devanagari"/>
              </a:rPr>
              <a:t>…</a:t>
            </a:r>
          </a:p>
          <a:p>
            <a:r>
              <a:rPr lang="en-US" sz="1300" kern="150" dirty="0">
                <a:latin typeface="Consolas" panose="020B0609020204030204" pitchFamily="49" charset="0"/>
                <a:ea typeface="WenQuanYi Zen Hei Sharp"/>
                <a:cs typeface="Lohit Devanagari"/>
              </a:rPr>
              <a:t>Series time in detector 3 does not match!</a:t>
            </a:r>
          </a:p>
          <a:p>
            <a:r>
              <a:rPr lang="en-US" sz="1300" kern="150" dirty="0">
                <a:latin typeface="Consolas" panose="020B0609020204030204" pitchFamily="49" charset="0"/>
                <a:ea typeface="WenQuanYi Zen Hei Sharp"/>
                <a:cs typeface="Lohit Devanagari"/>
              </a:rPr>
              <a:t>Detector Type in detector 6 does not match!</a:t>
            </a:r>
          </a:p>
          <a:p>
            <a:r>
              <a:rPr lang="en-US" sz="1300" kern="150" dirty="0">
                <a:latin typeface="Consolas" panose="020B0609020204030204" pitchFamily="49" charset="0"/>
                <a:ea typeface="WenQuanYi Zen Hei Sharp"/>
                <a:cs typeface="Lohit Devanagari"/>
              </a:rPr>
              <a:t>Detector Index in detector 6 does not match!</a:t>
            </a:r>
          </a:p>
          <a:p>
            <a:r>
              <a:rPr lang="en-US" sz="1300" kern="150" dirty="0">
                <a:latin typeface="Consolas" panose="020B0609020204030204" pitchFamily="49" charset="0"/>
                <a:ea typeface="WenQuanYi Zen Hei Sharp"/>
                <a:cs typeface="Lohit Devanagari"/>
              </a:rPr>
              <a:t>DCRC 0 serial number in detector 6 does not match!</a:t>
            </a:r>
          </a:p>
          <a:p>
            <a:r>
              <a:rPr lang="en-US" sz="1300" kern="150" dirty="0">
                <a:latin typeface="Consolas" panose="020B0609020204030204" pitchFamily="49" charset="0"/>
                <a:ea typeface="WenQuanYi Zen Hei Sharp"/>
                <a:cs typeface="Lohit Devanagari"/>
              </a:rPr>
              <a:t>DCRC 0 version in detector 6 does not match!</a:t>
            </a:r>
          </a:p>
          <a:p>
            <a:r>
              <a:rPr lang="en-US" sz="1300" kern="150" dirty="0">
                <a:latin typeface="Consolas" panose="020B0609020204030204" pitchFamily="49" charset="0"/>
                <a:ea typeface="WenQuanYi Zen Hei Sharp"/>
                <a:cs typeface="Lohit Devanagari"/>
              </a:rPr>
              <a:t>DCRC 1 serial number in detector 6 does not match!</a:t>
            </a:r>
          </a:p>
          <a:p>
            <a:r>
              <a:rPr lang="en-US" sz="1300" kern="150" dirty="0">
                <a:latin typeface="Consolas" panose="020B0609020204030204" pitchFamily="49" charset="0"/>
                <a:ea typeface="WenQuanYi Zen Hei Sharp"/>
                <a:cs typeface="Lohit Devanagari"/>
              </a:rPr>
              <a:t>DCRC 1 version in detector 6 does not match!</a:t>
            </a:r>
          </a:p>
          <a:p>
            <a:r>
              <a:rPr lang="en-US" sz="1300" kern="150" dirty="0">
                <a:latin typeface="Consolas" panose="020B0609020204030204" pitchFamily="49" charset="0"/>
                <a:ea typeface="WenQuanYi Zen Hei Sharp"/>
                <a:cs typeface="Lohit Devanagari"/>
              </a:rPr>
              <a:t>Readout status in detector 6 does not match!</a:t>
            </a:r>
          </a:p>
          <a:p>
            <a:r>
              <a:rPr lang="en-US" sz="1300" kern="150" dirty="0">
                <a:latin typeface="Consolas" panose="020B0609020204030204" pitchFamily="49" charset="0"/>
                <a:ea typeface="WenQuanYi Zen Hei Sharp"/>
                <a:cs typeface="Lohit Devanagari"/>
              </a:rPr>
              <a:t>Series time in detector 6 does not match!</a:t>
            </a:r>
          </a:p>
          <a:p>
            <a:r>
              <a:rPr lang="en-US" sz="1300" kern="150" dirty="0">
                <a:latin typeface="Consolas" panose="020B0609020204030204" pitchFamily="49" charset="0"/>
                <a:ea typeface="WenQuanYi Zen Hei Sharp"/>
                <a:cs typeface="Lohit Devanagari"/>
              </a:rPr>
              <a:t>Series time </a:t>
            </a:r>
            <a:r>
              <a:rPr lang="en-US" sz="1300" kern="150" dirty="0" err="1">
                <a:latin typeface="Consolas" panose="020B0609020204030204" pitchFamily="49" charset="0"/>
                <a:ea typeface="WenQuanYi Zen Hei Sharp"/>
                <a:cs typeface="Lohit Devanagari"/>
              </a:rPr>
              <a:t>frac</a:t>
            </a:r>
            <a:r>
              <a:rPr lang="en-US" sz="1300" kern="150" dirty="0">
                <a:latin typeface="Consolas" panose="020B0609020204030204" pitchFamily="49" charset="0"/>
                <a:ea typeface="WenQuanYi Zen Hei Sharp"/>
                <a:cs typeface="Lohit Devanagari"/>
              </a:rPr>
              <a:t> in detector 6 does not match!</a:t>
            </a:r>
          </a:p>
          <a:p>
            <a:r>
              <a:rPr lang="en-US" sz="1300" kern="150" dirty="0">
                <a:latin typeface="Consolas" panose="020B0609020204030204" pitchFamily="49" charset="0"/>
                <a:ea typeface="WenQuanYi Zen Hei Sharp"/>
                <a:cs typeface="Lohit Devanagari"/>
              </a:rPr>
              <a:t>Channel vector size in detector 6 does not match!</a:t>
            </a:r>
          </a:p>
          <a:p>
            <a:r>
              <a:rPr lang="en-US" sz="1300" kern="150" dirty="0">
                <a:latin typeface="Consolas" panose="020B0609020204030204" pitchFamily="49" charset="0"/>
                <a:ea typeface="WenQuanYi Zen Hei Sharp"/>
                <a:cs typeface="Lohit Devanagari"/>
              </a:rPr>
              <a:t>Event 3:</a:t>
            </a:r>
          </a:p>
          <a:p>
            <a:r>
              <a:rPr lang="en-US" sz="1300" kern="150" dirty="0">
                <a:latin typeface="Consolas" panose="020B0609020204030204" pitchFamily="49" charset="0"/>
                <a:ea typeface="WenQuanYi Zen Hei Sharp"/>
                <a:cs typeface="Lohit Devanagari"/>
              </a:rPr>
              <a:t>Vector of Events:</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Number of mismatches from event 1: 0</a:t>
            </a:r>
          </a:p>
          <a:p>
            <a:r>
              <a:rPr lang="en-US" sz="1300" kern="150" dirty="0">
                <a:latin typeface="Consolas" panose="020B0609020204030204" pitchFamily="49" charset="0"/>
                <a:ea typeface="WenQuanYi Zen Hei Sharp"/>
                <a:cs typeface="Lohit Devanagari"/>
              </a:rPr>
              <a:t>Number of mismatches from event 2: 112</a:t>
            </a:r>
          </a:p>
          <a:p>
            <a:r>
              <a:rPr lang="en-US" sz="1300" kern="150" dirty="0">
                <a:latin typeface="Consolas" panose="020B0609020204030204" pitchFamily="49" charset="0"/>
                <a:ea typeface="WenQuanYi Zen Hei Sharp"/>
                <a:cs typeface="Lohit Devanagari"/>
              </a:rPr>
              <a:t>Number of mismatches from event 3: 0</a:t>
            </a:r>
          </a:p>
          <a:p>
            <a:r>
              <a:rPr lang="en-US" sz="1300" kern="150" dirty="0">
                <a:latin typeface="Consolas" panose="020B0609020204030204" pitchFamily="49" charset="0"/>
                <a:ea typeface="WenQuanYi Zen Hei Sharp"/>
                <a:cs typeface="Lohit Devanagari"/>
              </a:rPr>
              <a:t>Number of mismatches from vector of events: 0</a:t>
            </a:r>
          </a:p>
          <a:p>
            <a:endParaRPr lang="en-US" sz="1300" kern="150" dirty="0">
              <a:latin typeface="Consolas" panose="020B0609020204030204" pitchFamily="49" charset="0"/>
              <a:ea typeface="WenQuanYi Zen Hei Sharp"/>
              <a:cs typeface="Lohit Devanagari"/>
            </a:endParaRPr>
          </a:p>
          <a:p>
            <a:endParaRPr lang="en-US" sz="1300" kern="150" dirty="0">
              <a:latin typeface="Consolas" panose="020B0609020204030204" pitchFamily="49" charset="0"/>
              <a:ea typeface="WenQuanYi Zen Hei Sharp"/>
              <a:cs typeface="Lohit Devanagari"/>
            </a:endParaRPr>
          </a:p>
        </p:txBody>
      </p:sp>
    </p:spTree>
    <p:extLst>
      <p:ext uri="{BB962C8B-B14F-4D97-AF65-F5344CB8AC3E}">
        <p14:creationId xmlns:p14="http://schemas.microsoft.com/office/powerpoint/2010/main" val="2619906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786" y="2533290"/>
            <a:ext cx="10515600" cy="1325563"/>
          </a:xfrm>
        </p:spPr>
        <p:txBody>
          <a:bodyPr>
            <a:normAutofit/>
          </a:bodyPr>
          <a:lstStyle/>
          <a:p>
            <a:r>
              <a:rPr lang="en-US" sz="2800" dirty="0"/>
              <a:t>When you put a multi-event </a:t>
            </a:r>
            <a:r>
              <a:rPr lang="en-US" sz="2800" dirty="0" err="1"/>
              <a:t>databuffer</a:t>
            </a:r>
            <a:r>
              <a:rPr lang="en-US" sz="2800" dirty="0"/>
              <a:t> </a:t>
            </a:r>
            <a:r>
              <a:rPr lang="en-US" sz="2800" dirty="0" err="1"/>
              <a:t>unpack_event</a:t>
            </a:r>
            <a:r>
              <a:rPr lang="en-US" sz="2800" dirty="0"/>
              <a:t>…..</a:t>
            </a:r>
          </a:p>
        </p:txBody>
      </p:sp>
      <p:sp>
        <p:nvSpPr>
          <p:cNvPr id="4" name="Slide Number Placeholder 3"/>
          <p:cNvSpPr>
            <a:spLocks noGrp="1"/>
          </p:cNvSpPr>
          <p:nvPr>
            <p:ph type="sldNum" sz="quarter" idx="12"/>
          </p:nvPr>
        </p:nvSpPr>
        <p:spPr/>
        <p:txBody>
          <a:bodyPr/>
          <a:lstStyle/>
          <a:p>
            <a:fld id="{9F73B655-516D-4369-BB02-E14DE08498C6}" type="slidenum">
              <a:rPr lang="en-US" smtClean="0"/>
              <a:t>19</a:t>
            </a:fld>
            <a:endParaRPr lang="en-US"/>
          </a:p>
        </p:txBody>
      </p:sp>
    </p:spTree>
    <p:extLst>
      <p:ext uri="{BB962C8B-B14F-4D97-AF65-F5344CB8AC3E}">
        <p14:creationId xmlns:p14="http://schemas.microsoft.com/office/powerpoint/2010/main" val="2835001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Changes Made:</a:t>
            </a:r>
          </a:p>
        </p:txBody>
      </p:sp>
      <p:sp>
        <p:nvSpPr>
          <p:cNvPr id="3" name="Content Placeholder 2"/>
          <p:cNvSpPr>
            <a:spLocks noGrp="1"/>
          </p:cNvSpPr>
          <p:nvPr>
            <p:ph idx="1"/>
          </p:nvPr>
        </p:nvSpPr>
        <p:spPr/>
        <p:txBody>
          <a:bodyPr/>
          <a:lstStyle/>
          <a:p>
            <a:r>
              <a:rPr lang="en-US" dirty="0"/>
              <a:t>Further streamlined packing and unpacking functions. Moved some external functions into the main </a:t>
            </a:r>
            <a:r>
              <a:rPr lang="en-US" dirty="0" err="1"/>
              <a:t>pack_event</a:t>
            </a:r>
            <a:r>
              <a:rPr lang="en-US" dirty="0"/>
              <a:t> and </a:t>
            </a:r>
            <a:r>
              <a:rPr lang="en-US" dirty="0" err="1"/>
              <a:t>unpack_event</a:t>
            </a:r>
            <a:r>
              <a:rPr lang="en-US" dirty="0"/>
              <a:t> functions.</a:t>
            </a:r>
          </a:p>
          <a:p>
            <a:pPr lvl="1"/>
            <a:r>
              <a:rPr lang="en-US" dirty="0"/>
              <a:t>Had to do this mainly for error checking</a:t>
            </a:r>
          </a:p>
          <a:p>
            <a:r>
              <a:rPr lang="en-US" dirty="0"/>
              <a:t>Included </a:t>
            </a:r>
            <a:r>
              <a:rPr lang="en-US" dirty="0" err="1"/>
              <a:t>enum</a:t>
            </a:r>
            <a:r>
              <a:rPr lang="en-US" dirty="0"/>
              <a:t> for error types. Added vector of errors into CDMS_EVENT struct. Added error checks.</a:t>
            </a:r>
          </a:p>
          <a:p>
            <a:r>
              <a:rPr lang="en-US" dirty="0"/>
              <a:t>Fully debugged IO Library.</a:t>
            </a:r>
          </a:p>
        </p:txBody>
      </p:sp>
      <p:sp>
        <p:nvSpPr>
          <p:cNvPr id="4" name="Slide Number Placeholder 3"/>
          <p:cNvSpPr>
            <a:spLocks noGrp="1"/>
          </p:cNvSpPr>
          <p:nvPr>
            <p:ph type="sldNum" sz="quarter" idx="12"/>
          </p:nvPr>
        </p:nvSpPr>
        <p:spPr/>
        <p:txBody>
          <a:bodyPr/>
          <a:lstStyle/>
          <a:p>
            <a:fld id="{9F73B655-516D-4369-BB02-E14DE08498C6}" type="slidenum">
              <a:rPr lang="en-US" smtClean="0"/>
              <a:t>2</a:t>
            </a:fld>
            <a:endParaRPr lang="en-US"/>
          </a:p>
        </p:txBody>
      </p:sp>
    </p:spTree>
    <p:extLst>
      <p:ext uri="{BB962C8B-B14F-4D97-AF65-F5344CB8AC3E}">
        <p14:creationId xmlns:p14="http://schemas.microsoft.com/office/powerpoint/2010/main" val="1652832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3B655-516D-4369-BB02-E14DE08498C6}" type="slidenum">
              <a:rPr lang="en-US" smtClean="0"/>
              <a:t>20</a:t>
            </a:fld>
            <a:endParaRPr lang="en-US"/>
          </a:p>
        </p:txBody>
      </p:sp>
      <p:sp>
        <p:nvSpPr>
          <p:cNvPr id="9" name="Rectangle 8"/>
          <p:cNvSpPr/>
          <p:nvPr/>
        </p:nvSpPr>
        <p:spPr>
          <a:xfrm>
            <a:off x="-6283" y="44827"/>
            <a:ext cx="12198283" cy="3893374"/>
          </a:xfrm>
          <a:prstGeom prst="rect">
            <a:avLst/>
          </a:prstGeom>
        </p:spPr>
        <p:txBody>
          <a:bodyPr wrap="square">
            <a:spAutoFit/>
          </a:bodyPr>
          <a:lstStyle/>
          <a:p>
            <a:r>
              <a:rPr lang="en-US" sz="1300" kern="150" dirty="0">
                <a:latin typeface="Consolas" panose="020B0609020204030204" pitchFamily="49" charset="0"/>
                <a:ea typeface="WenQuanYi Zen Hei Sharp"/>
                <a:cs typeface="Lohit Devanagari"/>
              </a:rPr>
              <a:t>Event 1:</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Event 2:</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0</a:t>
            </a:r>
          </a:p>
          <a:p>
            <a:r>
              <a:rPr lang="en-US" sz="1300" kern="150" dirty="0">
                <a:latin typeface="Consolas" panose="020B0609020204030204" pitchFamily="49" charset="0"/>
                <a:ea typeface="WenQuanYi Zen Hei Sharp"/>
                <a:cs typeface="Lohit Devanagari"/>
              </a:rPr>
              <a:t>ERROR: Attempting to unpack single event; data buffer holds multiple or zero events. Unpacking not successful. Error 2</a:t>
            </a:r>
          </a:p>
          <a:p>
            <a:r>
              <a:rPr lang="en-US" sz="1300" kern="150" dirty="0">
                <a:latin typeface="Consolas" panose="020B0609020204030204" pitchFamily="49" charset="0"/>
                <a:ea typeface="WenQuanYi Zen Hei Sharp"/>
                <a:cs typeface="Lohit Devanagari"/>
              </a:rPr>
              <a:t>ERROR: Required head type not </a:t>
            </a:r>
            <a:r>
              <a:rPr lang="en-US" sz="1300" kern="150" dirty="0" err="1">
                <a:latin typeface="Consolas" panose="020B0609020204030204" pitchFamily="49" charset="0"/>
                <a:ea typeface="WenQuanYi Zen Hei Sharp"/>
                <a:cs typeface="Lohit Devanagari"/>
              </a:rPr>
              <a:t>recieved</a:t>
            </a:r>
            <a:r>
              <a:rPr lang="en-US" sz="1300" kern="150" dirty="0">
                <a:latin typeface="Consolas" panose="020B0609020204030204" pitchFamily="49" charset="0"/>
                <a:ea typeface="WenQuanYi Zen Hei Sharp"/>
                <a:cs typeface="Lohit Devanagari"/>
              </a:rPr>
              <a:t> when unpacking. Unpacking not successful. Error 1</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Event 3:</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Vector of Events:</a:t>
            </a:r>
          </a:p>
          <a:p>
            <a:r>
              <a:rPr lang="en-US" sz="1300" kern="150" dirty="0">
                <a:latin typeface="Consolas" panose="020B0609020204030204" pitchFamily="49" charset="0"/>
                <a:ea typeface="WenQuanYi Zen Hei Sharp"/>
                <a:cs typeface="Lohit Devanagari"/>
              </a:rPr>
              <a:t>Pack status: 1</a:t>
            </a:r>
          </a:p>
          <a:p>
            <a:r>
              <a:rPr lang="en-US" sz="1300" kern="150" dirty="0">
                <a:latin typeface="Consolas" panose="020B0609020204030204" pitchFamily="49" charset="0"/>
                <a:ea typeface="WenQuanYi Zen Hei Sharp"/>
                <a:cs typeface="Lohit Devanagari"/>
              </a:rPr>
              <a:t>Unpack status: 1</a:t>
            </a:r>
          </a:p>
          <a:p>
            <a:endParaRPr lang="en-US" sz="1300" kern="150" dirty="0">
              <a:latin typeface="Consolas" panose="020B0609020204030204" pitchFamily="49" charset="0"/>
              <a:ea typeface="WenQuanYi Zen Hei Sharp"/>
              <a:cs typeface="Lohit Devanagari"/>
            </a:endParaRPr>
          </a:p>
          <a:p>
            <a:endParaRPr lang="en-US" sz="1300" kern="150" dirty="0">
              <a:latin typeface="Consolas" panose="020B0609020204030204" pitchFamily="49" charset="0"/>
              <a:ea typeface="WenQuanYi Zen Hei Sharp"/>
              <a:cs typeface="Lohit Devanagari"/>
            </a:endParaRPr>
          </a:p>
        </p:txBody>
      </p:sp>
    </p:spTree>
    <p:extLst>
      <p:ext uri="{BB962C8B-B14F-4D97-AF65-F5344CB8AC3E}">
        <p14:creationId xmlns:p14="http://schemas.microsoft.com/office/powerpoint/2010/main" val="1224017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F73B655-516D-4369-BB02-E14DE08498C6}" type="slidenum">
              <a:rPr lang="en-US" smtClean="0"/>
              <a:t>21</a:t>
            </a:fld>
            <a:endParaRPr lang="en-US"/>
          </a:p>
        </p:txBody>
      </p:sp>
      <p:sp>
        <p:nvSpPr>
          <p:cNvPr id="9" name="Rectangle 8"/>
          <p:cNvSpPr/>
          <p:nvPr/>
        </p:nvSpPr>
        <p:spPr>
          <a:xfrm>
            <a:off x="-6283" y="44827"/>
            <a:ext cx="12198283" cy="4293483"/>
          </a:xfrm>
          <a:prstGeom prst="rect">
            <a:avLst/>
          </a:prstGeom>
        </p:spPr>
        <p:txBody>
          <a:bodyPr wrap="square">
            <a:spAutoFit/>
          </a:bodyPr>
          <a:lstStyle/>
          <a:p>
            <a:r>
              <a:rPr lang="en-US" sz="1300" kern="150" dirty="0">
                <a:latin typeface="Consolas" panose="020B0609020204030204" pitchFamily="49" charset="0"/>
                <a:ea typeface="WenQuanYi Zen Hei Sharp"/>
                <a:cs typeface="Lohit Devanagari"/>
              </a:rPr>
              <a:t>Checking to see if CDMS events before packing and after unpacking are identical....</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Each individual member of a (vector of) CDMS event(s) is compared before packing and after unpacking. status indicates the number of mismatches found. status == 0 is successful, status != 0 is unsuccessful. Any mismatches are printed to terminal.</a:t>
            </a:r>
          </a:p>
          <a:p>
            <a:r>
              <a:rPr lang="en-US" sz="1300" kern="150" dirty="0">
                <a:latin typeface="Consolas" panose="020B0609020204030204" pitchFamily="49" charset="0"/>
                <a:ea typeface="WenQuanYi Zen Hei Sharp"/>
                <a:cs typeface="Lohit Devanagari"/>
              </a:rPr>
              <a:t>Event 1:</a:t>
            </a:r>
          </a:p>
          <a:p>
            <a:r>
              <a:rPr lang="en-US" sz="1300" kern="150" dirty="0">
                <a:latin typeface="Consolas" panose="020B0609020204030204" pitchFamily="49" charset="0"/>
                <a:ea typeface="WenQuanYi Zen Hei Sharp"/>
                <a:cs typeface="Lohit Devanagari"/>
              </a:rPr>
              <a:t>Event 2:</a:t>
            </a:r>
          </a:p>
          <a:p>
            <a:r>
              <a:rPr lang="en-US" sz="1300" kern="150" dirty="0">
                <a:latin typeface="Consolas" panose="020B0609020204030204" pitchFamily="49" charset="0"/>
                <a:ea typeface="WenQuanYi Zen Hei Sharp"/>
                <a:cs typeface="Lohit Devanagari"/>
              </a:rPr>
              <a:t>Trigger IDs do not match!</a:t>
            </a:r>
          </a:p>
          <a:p>
            <a:r>
              <a:rPr lang="en-US" sz="1300" kern="150" dirty="0">
                <a:latin typeface="Consolas" panose="020B0609020204030204" pitchFamily="49" charset="0"/>
                <a:ea typeface="WenQuanYi Zen Hei Sharp"/>
                <a:cs typeface="Lohit Devanagari"/>
              </a:rPr>
              <a:t>Trigger Type does not match!</a:t>
            </a:r>
          </a:p>
          <a:p>
            <a:r>
              <a:rPr lang="en-US" sz="1300" kern="150" dirty="0">
                <a:latin typeface="Consolas" panose="020B0609020204030204" pitchFamily="49" charset="0"/>
                <a:ea typeface="WenQuanYi Zen Hei Sharp"/>
                <a:cs typeface="Lohit Devanagari"/>
              </a:rPr>
              <a:t>Global timestamp does not match!</a:t>
            </a:r>
          </a:p>
          <a:p>
            <a:r>
              <a:rPr lang="en-US" sz="1300" kern="150" dirty="0">
                <a:latin typeface="Consolas" panose="020B0609020204030204" pitchFamily="49" charset="0"/>
                <a:ea typeface="WenQuanYi Zen Hei Sharp"/>
                <a:cs typeface="Lohit Devanagari"/>
              </a:rPr>
              <a:t>Event size bytes does not match!</a:t>
            </a:r>
          </a:p>
          <a:p>
            <a:r>
              <a:rPr lang="en-US" sz="1300" kern="150" dirty="0">
                <a:latin typeface="Consolas" panose="020B0609020204030204" pitchFamily="49" charset="0"/>
                <a:ea typeface="WenQuanYi Zen Hei Sharp"/>
                <a:cs typeface="Lohit Devanagari"/>
              </a:rPr>
              <a:t>Primitive vector size does not match!</a:t>
            </a:r>
          </a:p>
          <a:p>
            <a:r>
              <a:rPr lang="en-US" sz="1300" kern="150" dirty="0">
                <a:latin typeface="Consolas" panose="020B0609020204030204" pitchFamily="49" charset="0"/>
                <a:ea typeface="WenQuanYi Zen Hei Sharp"/>
                <a:cs typeface="Lohit Devanagari"/>
              </a:rPr>
              <a:t>Detector vector size does not match!</a:t>
            </a:r>
          </a:p>
          <a:p>
            <a:r>
              <a:rPr lang="en-US" sz="1300" kern="150" dirty="0">
                <a:latin typeface="Consolas" panose="020B0609020204030204" pitchFamily="49" charset="0"/>
                <a:ea typeface="WenQuanYi Zen Hei Sharp"/>
                <a:cs typeface="Lohit Devanagari"/>
              </a:rPr>
              <a:t>Event 3:</a:t>
            </a:r>
          </a:p>
          <a:p>
            <a:r>
              <a:rPr lang="en-US" sz="1300" kern="150" dirty="0">
                <a:latin typeface="Consolas" panose="020B0609020204030204" pitchFamily="49" charset="0"/>
                <a:ea typeface="WenQuanYi Zen Hei Sharp"/>
                <a:cs typeface="Lohit Devanagari"/>
              </a:rPr>
              <a:t>Vector of Events:</a:t>
            </a:r>
          </a:p>
          <a:p>
            <a:endParaRPr lang="en-US" sz="1300" kern="150" dirty="0">
              <a:latin typeface="Consolas" panose="020B0609020204030204" pitchFamily="49" charset="0"/>
              <a:ea typeface="WenQuanYi Zen Hei Sharp"/>
              <a:cs typeface="Lohit Devanagari"/>
            </a:endParaRPr>
          </a:p>
          <a:p>
            <a:r>
              <a:rPr lang="en-US" sz="1300" kern="150" dirty="0">
                <a:latin typeface="Consolas" panose="020B0609020204030204" pitchFamily="49" charset="0"/>
                <a:ea typeface="WenQuanYi Zen Hei Sharp"/>
                <a:cs typeface="Lohit Devanagari"/>
              </a:rPr>
              <a:t>Number of mismatches from event 1: 0</a:t>
            </a:r>
          </a:p>
          <a:p>
            <a:r>
              <a:rPr lang="en-US" sz="1300" kern="150" dirty="0">
                <a:latin typeface="Consolas" panose="020B0609020204030204" pitchFamily="49" charset="0"/>
                <a:ea typeface="WenQuanYi Zen Hei Sharp"/>
                <a:cs typeface="Lohit Devanagari"/>
              </a:rPr>
              <a:t>Number of mismatches from event 2: 6</a:t>
            </a:r>
          </a:p>
          <a:p>
            <a:r>
              <a:rPr lang="en-US" sz="1300" kern="150" dirty="0">
                <a:latin typeface="Consolas" panose="020B0609020204030204" pitchFamily="49" charset="0"/>
                <a:ea typeface="WenQuanYi Zen Hei Sharp"/>
                <a:cs typeface="Lohit Devanagari"/>
              </a:rPr>
              <a:t>Number of mismatches from event 3: 0</a:t>
            </a:r>
          </a:p>
          <a:p>
            <a:r>
              <a:rPr lang="en-US" sz="1300" kern="150" dirty="0">
                <a:latin typeface="Consolas" panose="020B0609020204030204" pitchFamily="49" charset="0"/>
                <a:ea typeface="WenQuanYi Zen Hei Sharp"/>
                <a:cs typeface="Lohit Devanagari"/>
              </a:rPr>
              <a:t>Number of mismatches from vector of events: 0</a:t>
            </a:r>
          </a:p>
          <a:p>
            <a:endParaRPr lang="en-US" sz="1300" kern="150" dirty="0">
              <a:latin typeface="Consolas" panose="020B0609020204030204" pitchFamily="49" charset="0"/>
              <a:ea typeface="WenQuanYi Zen Hei Sharp"/>
              <a:cs typeface="Lohit Devanagari"/>
            </a:endParaRPr>
          </a:p>
          <a:p>
            <a:endParaRPr lang="en-US" sz="1300" kern="150" dirty="0">
              <a:latin typeface="Consolas" panose="020B0609020204030204" pitchFamily="49" charset="0"/>
              <a:ea typeface="WenQuanYi Zen Hei Sharp"/>
              <a:cs typeface="Lohit Devanagari"/>
            </a:endParaRPr>
          </a:p>
        </p:txBody>
      </p:sp>
    </p:spTree>
    <p:extLst>
      <p:ext uri="{BB962C8B-B14F-4D97-AF65-F5344CB8AC3E}">
        <p14:creationId xmlns:p14="http://schemas.microsoft.com/office/powerpoint/2010/main" val="2384252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 the IO Library</a:t>
            </a:r>
          </a:p>
        </p:txBody>
      </p:sp>
      <p:sp>
        <p:nvSpPr>
          <p:cNvPr id="3" name="Content Placeholder 2"/>
          <p:cNvSpPr>
            <a:spLocks noGrp="1"/>
          </p:cNvSpPr>
          <p:nvPr>
            <p:ph idx="1"/>
          </p:nvPr>
        </p:nvSpPr>
        <p:spPr/>
        <p:txBody>
          <a:bodyPr>
            <a:normAutofit/>
          </a:bodyPr>
          <a:lstStyle/>
          <a:p>
            <a:r>
              <a:rPr lang="en-US" dirty="0"/>
              <a:t>I was asked previously about run time when using the IO Library, so </a:t>
            </a:r>
            <a:r>
              <a:rPr lang="en-US"/>
              <a:t>I checked to </a:t>
            </a:r>
            <a:r>
              <a:rPr lang="en-US" dirty="0"/>
              <a:t>see the time it took to pack and unpack the fake events I created. For the ~25,000 byte event, it take about 28 us to pack, 55 us to unpack.</a:t>
            </a:r>
          </a:p>
          <a:p>
            <a:endParaRPr lang="en-US" dirty="0"/>
          </a:p>
          <a:p>
            <a:endParaRPr lang="en-US" dirty="0"/>
          </a:p>
        </p:txBody>
      </p:sp>
      <p:sp>
        <p:nvSpPr>
          <p:cNvPr id="4" name="Slide Number Placeholder 3"/>
          <p:cNvSpPr>
            <a:spLocks noGrp="1"/>
          </p:cNvSpPr>
          <p:nvPr>
            <p:ph type="sldNum" sz="quarter" idx="12"/>
          </p:nvPr>
        </p:nvSpPr>
        <p:spPr/>
        <p:txBody>
          <a:bodyPr/>
          <a:lstStyle/>
          <a:p>
            <a:fld id="{9F73B655-516D-4369-BB02-E14DE08498C6}" type="slidenum">
              <a:rPr lang="en-US" smtClean="0"/>
              <a:t>22</a:t>
            </a:fld>
            <a:endParaRPr lang="en-US"/>
          </a:p>
        </p:txBody>
      </p:sp>
    </p:spTree>
    <p:extLst>
      <p:ext uri="{BB962C8B-B14F-4D97-AF65-F5344CB8AC3E}">
        <p14:creationId xmlns:p14="http://schemas.microsoft.com/office/powerpoint/2010/main" val="3554150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940559" y="294640"/>
            <a:ext cx="8110893" cy="6126480"/>
          </a:xfrm>
          <a:prstGeom prst="rect">
            <a:avLst/>
          </a:prstGeom>
        </p:spPr>
      </p:pic>
      <p:sp>
        <p:nvSpPr>
          <p:cNvPr id="2" name="Slide Number Placeholder 1"/>
          <p:cNvSpPr>
            <a:spLocks noGrp="1"/>
          </p:cNvSpPr>
          <p:nvPr>
            <p:ph type="sldNum" sz="quarter" idx="12"/>
          </p:nvPr>
        </p:nvSpPr>
        <p:spPr/>
        <p:txBody>
          <a:bodyPr/>
          <a:lstStyle/>
          <a:p>
            <a:fld id="{6195A336-0866-4187-850B-D6D8648C368F}" type="slidenum">
              <a:rPr lang="en-US" smtClean="0"/>
              <a:t>23</a:t>
            </a:fld>
            <a:endParaRPr lang="en-US"/>
          </a:p>
        </p:txBody>
      </p:sp>
    </p:spTree>
    <p:extLst>
      <p:ext uri="{BB962C8B-B14F-4D97-AF65-F5344CB8AC3E}">
        <p14:creationId xmlns:p14="http://schemas.microsoft.com/office/powerpoint/2010/main" val="2810671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p:cNvSpPr/>
          <p:nvPr/>
        </p:nvSpPr>
        <p:spPr>
          <a:xfrm>
            <a:off x="122548" y="904974"/>
            <a:ext cx="12000322" cy="5953026"/>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t>CDMS_EVENT</a:t>
            </a:r>
          </a:p>
          <a:p>
            <a:endParaRPr lang="en-US" dirty="0"/>
          </a:p>
          <a:p>
            <a:r>
              <a:rPr lang="en-US" dirty="0" err="1"/>
              <a:t>eventSizeBytes</a:t>
            </a:r>
            <a:endParaRPr lang="en-US" dirty="0"/>
          </a:p>
          <a:p>
            <a:r>
              <a:rPr lang="en-US" dirty="0" err="1"/>
              <a:t>triggerID</a:t>
            </a:r>
            <a:endParaRPr lang="en-US" dirty="0"/>
          </a:p>
          <a:p>
            <a:r>
              <a:rPr lang="en-US" dirty="0" err="1"/>
              <a:t>triggerType</a:t>
            </a:r>
            <a:endParaRPr lang="en-US" dirty="0"/>
          </a:p>
          <a:p>
            <a:r>
              <a:rPr lang="en-US" dirty="0" err="1"/>
              <a:t>global_timestamp</a:t>
            </a:r>
            <a:endParaRPr lang="en-US" dirty="0"/>
          </a:p>
          <a:p>
            <a:endParaRPr lang="en-US" dirty="0"/>
          </a:p>
          <a:p>
            <a:r>
              <a:rPr lang="en-US" dirty="0"/>
              <a:t>vector&lt;TRIGPRIMITIVE&gt; primitives</a:t>
            </a:r>
          </a:p>
          <a:p>
            <a:r>
              <a:rPr lang="en-US" dirty="0"/>
              <a:t>vector&lt;DETECTORS&gt; detectors</a:t>
            </a:r>
          </a:p>
          <a:p>
            <a:r>
              <a:rPr lang="en-US" b="1" dirty="0">
                <a:solidFill>
                  <a:schemeClr val="bg1"/>
                </a:solidFill>
              </a:rPr>
              <a:t>vector&lt;ERROR&gt; errors</a:t>
            </a:r>
          </a:p>
          <a:p>
            <a:endParaRPr lang="en-US" b="1" dirty="0">
              <a:solidFill>
                <a:schemeClr val="bg1"/>
              </a:solidFill>
            </a:endParaRPr>
          </a:p>
          <a:p>
            <a:r>
              <a:rPr lang="en-US" b="1" dirty="0" err="1">
                <a:solidFill>
                  <a:schemeClr val="bg1"/>
                </a:solidFill>
              </a:rPr>
              <a:t>int</a:t>
            </a:r>
            <a:r>
              <a:rPr lang="en-US" b="1" dirty="0">
                <a:solidFill>
                  <a:schemeClr val="bg1"/>
                </a:solidFill>
              </a:rPr>
              <a:t> </a:t>
            </a:r>
            <a:r>
              <a:rPr lang="en-US" b="1" dirty="0" err="1">
                <a:solidFill>
                  <a:schemeClr val="bg1"/>
                </a:solidFill>
              </a:rPr>
              <a:t>eventSizeBytes</a:t>
            </a:r>
            <a:r>
              <a:rPr lang="en-US" b="1" dirty="0">
                <a:solidFill>
                  <a:schemeClr val="bg1"/>
                </a:solidFill>
              </a:rPr>
              <a:t>(){…}</a:t>
            </a:r>
          </a:p>
        </p:txBody>
      </p:sp>
      <p:sp>
        <p:nvSpPr>
          <p:cNvPr id="5" name="Rectangle: Rounded Corners 4"/>
          <p:cNvSpPr/>
          <p:nvPr/>
        </p:nvSpPr>
        <p:spPr>
          <a:xfrm>
            <a:off x="6485639" y="1123435"/>
            <a:ext cx="5520181" cy="5542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DETECTOR</a:t>
            </a:r>
          </a:p>
          <a:p>
            <a:pPr algn="ct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err="1"/>
              <a:t>readoutStatus</a:t>
            </a:r>
            <a:endParaRPr lang="en-US" dirty="0"/>
          </a:p>
          <a:p>
            <a:r>
              <a:rPr lang="en-US" dirty="0" err="1"/>
              <a:t>seriesTime</a:t>
            </a:r>
            <a:endParaRPr lang="en-US" dirty="0"/>
          </a:p>
          <a:p>
            <a:r>
              <a:rPr lang="en-US" dirty="0" err="1"/>
              <a:t>seriesTimefrac</a:t>
            </a:r>
            <a:endParaRPr lang="en-US" dirty="0"/>
          </a:p>
          <a:p>
            <a:endParaRPr lang="en-US" dirty="0"/>
          </a:p>
          <a:p>
            <a:r>
              <a:rPr lang="en-US" dirty="0"/>
              <a:t>vector&lt;CHANNEL&gt; channels</a:t>
            </a:r>
          </a:p>
        </p:txBody>
      </p:sp>
      <p:sp>
        <p:nvSpPr>
          <p:cNvPr id="2" name="Title 1"/>
          <p:cNvSpPr>
            <a:spLocks noGrp="1"/>
          </p:cNvSpPr>
          <p:nvPr>
            <p:ph type="title"/>
          </p:nvPr>
        </p:nvSpPr>
        <p:spPr>
          <a:xfrm>
            <a:off x="772212" y="0"/>
            <a:ext cx="10515600" cy="1325563"/>
          </a:xfrm>
        </p:spPr>
        <p:txBody>
          <a:bodyPr/>
          <a:lstStyle/>
          <a:p>
            <a:r>
              <a:rPr lang="en-US" dirty="0"/>
              <a:t>Data Structures</a:t>
            </a:r>
          </a:p>
        </p:txBody>
      </p:sp>
      <p:sp>
        <p:nvSpPr>
          <p:cNvPr id="4" name="Rectangle: Rounded Corners 3"/>
          <p:cNvSpPr/>
          <p:nvPr/>
        </p:nvSpPr>
        <p:spPr>
          <a:xfrm>
            <a:off x="9360817" y="2114895"/>
            <a:ext cx="2530310" cy="404985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CHANNEL</a:t>
            </a:r>
          </a:p>
          <a:p>
            <a:pPr algn="ctr"/>
            <a:endParaRPr lang="en-US" dirty="0"/>
          </a:p>
          <a:p>
            <a:r>
              <a:rPr lang="en-US" dirty="0" err="1"/>
              <a:t>prepulseLength</a:t>
            </a:r>
            <a:endParaRPr lang="en-US" dirty="0"/>
          </a:p>
          <a:p>
            <a:r>
              <a:rPr lang="en-US" dirty="0" err="1"/>
              <a:t>onpulseLength</a:t>
            </a:r>
            <a:endParaRPr lang="en-US" dirty="0"/>
          </a:p>
          <a:p>
            <a:r>
              <a:rPr lang="en-US" dirty="0" err="1"/>
              <a:t>postpulseLength</a:t>
            </a:r>
            <a:endParaRPr lang="en-US" dirty="0"/>
          </a:p>
          <a:p>
            <a:r>
              <a:rPr lang="en-US" dirty="0" err="1"/>
              <a:t>pretriggerOffset</a:t>
            </a:r>
            <a:endParaRPr lang="en-US" dirty="0"/>
          </a:p>
          <a:p>
            <a:r>
              <a:rPr lang="en-US" dirty="0" err="1"/>
              <a:t>samplerateHigh</a:t>
            </a:r>
            <a:endParaRPr lang="en-US" dirty="0"/>
          </a:p>
          <a:p>
            <a:r>
              <a:rPr lang="en-US" dirty="0" err="1"/>
              <a:t>samplerateLow</a:t>
            </a:r>
            <a:endParaRPr lang="en-US" dirty="0"/>
          </a:p>
          <a:p>
            <a:r>
              <a:rPr lang="en-US" dirty="0" err="1"/>
              <a:t>channelType</a:t>
            </a:r>
            <a:endParaRPr lang="en-US" dirty="0"/>
          </a:p>
          <a:p>
            <a:r>
              <a:rPr lang="en-US" dirty="0" err="1"/>
              <a:t>channelNum</a:t>
            </a:r>
            <a:endParaRPr lang="en-US" dirty="0"/>
          </a:p>
          <a:p>
            <a:r>
              <a:rPr lang="en-US" dirty="0"/>
              <a:t>vector&lt;DWORD&gt;*data</a:t>
            </a:r>
          </a:p>
          <a:p>
            <a:r>
              <a:rPr lang="en-US" dirty="0" err="1"/>
              <a:t>int</a:t>
            </a:r>
            <a:r>
              <a:rPr lang="en-US" dirty="0"/>
              <a:t> </a:t>
            </a:r>
            <a:r>
              <a:rPr lang="en-US" dirty="0" err="1"/>
              <a:t>totalLength</a:t>
            </a:r>
            <a:r>
              <a:rPr lang="en-US" dirty="0"/>
              <a:t>(){…}</a:t>
            </a:r>
          </a:p>
        </p:txBody>
      </p:sp>
      <p:sp>
        <p:nvSpPr>
          <p:cNvPr id="6" name="Rectangle: Rounded Corners 5"/>
          <p:cNvSpPr/>
          <p:nvPr/>
        </p:nvSpPr>
        <p:spPr>
          <a:xfrm>
            <a:off x="3959257" y="1123434"/>
            <a:ext cx="2417187" cy="5542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TRIGPRIMITIVE</a:t>
            </a:r>
          </a:p>
          <a:p>
            <a:pPr algn="ctr"/>
            <a:endParaRPr lang="en-US" dirty="0"/>
          </a:p>
          <a:p>
            <a:r>
              <a:rPr lang="en-US" dirty="0" err="1"/>
              <a:t>trigStatus</a:t>
            </a:r>
            <a:endParaRPr lang="en-US" dirty="0"/>
          </a:p>
          <a:p>
            <a:r>
              <a:rPr lang="en-US" dirty="0" err="1"/>
              <a:t>piledUp</a:t>
            </a:r>
            <a:endParaRPr lang="en-US" dirty="0"/>
          </a:p>
          <a:p>
            <a:endParaRPr lang="en-US" dirty="0"/>
          </a:p>
          <a:p>
            <a:r>
              <a:rPr lang="en-US" dirty="0" err="1"/>
              <a:t>detectorID</a:t>
            </a:r>
            <a:endParaRPr lang="en-US" dirty="0"/>
          </a:p>
          <a:p>
            <a:r>
              <a:rPr lang="en-US" dirty="0" err="1"/>
              <a:t>unixtime</a:t>
            </a:r>
            <a:endParaRPr lang="en-US" dirty="0"/>
          </a:p>
          <a:p>
            <a:r>
              <a:rPr lang="en-US" dirty="0" err="1"/>
              <a:t>rt_time</a:t>
            </a:r>
            <a:endParaRPr lang="en-US" dirty="0"/>
          </a:p>
          <a:p>
            <a:r>
              <a:rPr lang="en-US" dirty="0" err="1"/>
              <a:t>rt_timefrac</a:t>
            </a:r>
            <a:endParaRPr lang="en-US" dirty="0"/>
          </a:p>
          <a:p>
            <a:r>
              <a:rPr lang="en-US" dirty="0"/>
              <a:t>scaler</a:t>
            </a:r>
          </a:p>
          <a:p>
            <a:r>
              <a:rPr lang="en-US" dirty="0" err="1"/>
              <a:t>num_triggers</a:t>
            </a:r>
            <a:endParaRPr lang="en-US" dirty="0"/>
          </a:p>
          <a:p>
            <a:r>
              <a:rPr lang="en-US" dirty="0" err="1"/>
              <a:t>trigger_time</a:t>
            </a:r>
            <a:endParaRPr lang="en-US" dirty="0"/>
          </a:p>
          <a:p>
            <a:r>
              <a:rPr lang="en-US" dirty="0" err="1"/>
              <a:t>trigger_timefrac</a:t>
            </a:r>
            <a:endParaRPr lang="en-US" dirty="0"/>
          </a:p>
          <a:p>
            <a:r>
              <a:rPr lang="en-US" dirty="0"/>
              <a:t>amplitude</a:t>
            </a:r>
          </a:p>
          <a:p>
            <a:r>
              <a:rPr lang="en-US" dirty="0" err="1"/>
              <a:t>triggerword</a:t>
            </a:r>
            <a:endParaRPr lang="en-US" dirty="0"/>
          </a:p>
          <a:p>
            <a:r>
              <a:rPr lang="en-US" dirty="0" err="1"/>
              <a:t>maskparis</a:t>
            </a:r>
            <a:endParaRPr lang="en-US" dirty="0"/>
          </a:p>
          <a:p>
            <a:r>
              <a:rPr lang="en-US" dirty="0"/>
              <a:t>DCRC</a:t>
            </a:r>
          </a:p>
        </p:txBody>
      </p:sp>
      <p:sp>
        <p:nvSpPr>
          <p:cNvPr id="8" name="Slide Number Placeholder 7"/>
          <p:cNvSpPr>
            <a:spLocks noGrp="1"/>
          </p:cNvSpPr>
          <p:nvPr>
            <p:ph type="sldNum" sz="quarter" idx="12"/>
          </p:nvPr>
        </p:nvSpPr>
        <p:spPr/>
        <p:txBody>
          <a:bodyPr/>
          <a:lstStyle/>
          <a:p>
            <a:fld id="{6195A336-0866-4187-850B-D6D8648C368F}" type="slidenum">
              <a:rPr lang="en-US" smtClean="0"/>
              <a:t>3</a:t>
            </a:fld>
            <a:endParaRPr lang="en-US"/>
          </a:p>
        </p:txBody>
      </p:sp>
      <p:sp>
        <p:nvSpPr>
          <p:cNvPr id="9" name="Rectangle: Rounded Corners 8"/>
          <p:cNvSpPr/>
          <p:nvPr/>
        </p:nvSpPr>
        <p:spPr>
          <a:xfrm>
            <a:off x="840557" y="4821960"/>
            <a:ext cx="2530310" cy="184443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enum</a:t>
            </a:r>
            <a:r>
              <a:rPr lang="en-US" dirty="0"/>
              <a:t> ERROR</a:t>
            </a:r>
          </a:p>
          <a:p>
            <a:pPr algn="ctr"/>
            <a:endParaRPr lang="en-US" dirty="0"/>
          </a:p>
          <a:p>
            <a:r>
              <a:rPr lang="en-US" dirty="0"/>
              <a:t>INPUT_CLAMP,</a:t>
            </a:r>
          </a:p>
          <a:p>
            <a:r>
              <a:rPr lang="en-US" dirty="0"/>
              <a:t>HEAD_MISMATCH,</a:t>
            </a:r>
          </a:p>
          <a:p>
            <a:r>
              <a:rPr lang="en-US" dirty="0"/>
              <a:t>MANY-_EVENTS,</a:t>
            </a:r>
          </a:p>
          <a:p>
            <a:r>
              <a:rPr lang="en-US" dirty="0"/>
              <a:t>OVERALL_HEAD,</a:t>
            </a:r>
          </a:p>
          <a:p>
            <a:r>
              <a:rPr lang="en-US" dirty="0"/>
              <a:t>FORMAT</a:t>
            </a:r>
          </a:p>
        </p:txBody>
      </p:sp>
      <p:sp>
        <p:nvSpPr>
          <p:cNvPr id="10" name="Rectangle: Rounded Corners 9"/>
          <p:cNvSpPr/>
          <p:nvPr/>
        </p:nvSpPr>
        <p:spPr>
          <a:xfrm>
            <a:off x="6658073" y="2112852"/>
            <a:ext cx="2530310" cy="270910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DCRC</a:t>
            </a:r>
          </a:p>
          <a:p>
            <a:r>
              <a:rPr lang="en-US" dirty="0" err="1"/>
              <a:t>towerNum</a:t>
            </a:r>
            <a:endParaRPr lang="en-US" dirty="0"/>
          </a:p>
          <a:p>
            <a:r>
              <a:rPr lang="en-US" dirty="0" err="1"/>
              <a:t>numPhononChannels</a:t>
            </a:r>
            <a:endParaRPr lang="en-US" dirty="0"/>
          </a:p>
          <a:p>
            <a:r>
              <a:rPr lang="en-US" dirty="0" err="1"/>
              <a:t>numChargeChannels</a:t>
            </a:r>
            <a:endParaRPr lang="en-US" dirty="0"/>
          </a:p>
          <a:p>
            <a:r>
              <a:rPr lang="en-US" dirty="0" err="1"/>
              <a:t>detectorID</a:t>
            </a:r>
            <a:endParaRPr lang="en-US" dirty="0"/>
          </a:p>
          <a:p>
            <a:r>
              <a:rPr lang="en-US" dirty="0" err="1"/>
              <a:t>detectorType</a:t>
            </a:r>
            <a:endParaRPr lang="en-US" dirty="0"/>
          </a:p>
          <a:p>
            <a:r>
              <a:rPr lang="en-US" dirty="0" err="1"/>
              <a:t>dcrcIndex</a:t>
            </a:r>
            <a:endParaRPr lang="en-US" dirty="0"/>
          </a:p>
          <a:p>
            <a:r>
              <a:rPr lang="en-US" dirty="0" err="1"/>
              <a:t>dcrcSerialNumber</a:t>
            </a:r>
            <a:endParaRPr lang="en-US" dirty="0"/>
          </a:p>
          <a:p>
            <a:r>
              <a:rPr lang="en-US" dirty="0" err="1"/>
              <a:t>dcrcVersion</a:t>
            </a:r>
            <a:endParaRPr lang="en-US" dirty="0"/>
          </a:p>
        </p:txBody>
      </p:sp>
    </p:spTree>
    <p:extLst>
      <p:ext uri="{BB962C8B-B14F-4D97-AF65-F5344CB8AC3E}">
        <p14:creationId xmlns:p14="http://schemas.microsoft.com/office/powerpoint/2010/main" val="91090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US" dirty="0"/>
              <a:t>Internal Functionality: </a:t>
            </a:r>
            <a:r>
              <a:rPr lang="en-US" dirty="0" err="1"/>
              <a:t>pack_event</a:t>
            </a:r>
            <a:endParaRPr lang="en-US" dirty="0"/>
          </a:p>
        </p:txBody>
      </p:sp>
      <p:sp>
        <p:nvSpPr>
          <p:cNvPr id="4" name="Rectangle: Rounded Corners 3"/>
          <p:cNvSpPr/>
          <p:nvPr/>
        </p:nvSpPr>
        <p:spPr>
          <a:xfrm>
            <a:off x="585216" y="1578435"/>
            <a:ext cx="10341864" cy="492217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err="1">
                <a:solidFill>
                  <a:schemeClr val="tx1"/>
                </a:solidFill>
              </a:rPr>
              <a:t>pack_event</a:t>
            </a:r>
            <a:endParaRPr lang="en-US" b="1" dirty="0">
              <a:solidFill>
                <a:schemeClr val="tx1"/>
              </a:solidFill>
            </a:endParaRPr>
          </a:p>
        </p:txBody>
      </p:sp>
      <p:sp>
        <p:nvSpPr>
          <p:cNvPr id="5" name="Rectangle: Rounded Corners 4"/>
          <p:cNvSpPr/>
          <p:nvPr/>
        </p:nvSpPr>
        <p:spPr>
          <a:xfrm>
            <a:off x="932688" y="2250520"/>
            <a:ext cx="2505456" cy="345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0x9 header</a:t>
            </a:r>
          </a:p>
        </p:txBody>
      </p:sp>
      <p:sp>
        <p:nvSpPr>
          <p:cNvPr id="8" name="Rectangle: Rounded Corners 7"/>
          <p:cNvSpPr/>
          <p:nvPr/>
        </p:nvSpPr>
        <p:spPr>
          <a:xfrm>
            <a:off x="932688" y="2810352"/>
            <a:ext cx="2505456" cy="5615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0x5 header + data</a:t>
            </a:r>
          </a:p>
        </p:txBody>
      </p:sp>
      <p:sp>
        <p:nvSpPr>
          <p:cNvPr id="9" name="Rectangle: Rounded Corners 8"/>
          <p:cNvSpPr/>
          <p:nvPr/>
        </p:nvSpPr>
        <p:spPr>
          <a:xfrm>
            <a:off x="932688" y="3586870"/>
            <a:ext cx="2505456" cy="345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0x7 header + data</a:t>
            </a:r>
          </a:p>
        </p:txBody>
      </p:sp>
      <p:sp>
        <p:nvSpPr>
          <p:cNvPr id="11" name="Rectangle: Rounded Corners 10"/>
          <p:cNvSpPr/>
          <p:nvPr/>
        </p:nvSpPr>
        <p:spPr>
          <a:xfrm>
            <a:off x="932688" y="4147279"/>
            <a:ext cx="2505456" cy="34547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pack_primitive</a:t>
            </a:r>
            <a:endParaRPr lang="en-US" dirty="0"/>
          </a:p>
        </p:txBody>
      </p:sp>
      <p:sp>
        <p:nvSpPr>
          <p:cNvPr id="12" name="Rectangle: Rounded Corners 11"/>
          <p:cNvSpPr/>
          <p:nvPr/>
        </p:nvSpPr>
        <p:spPr>
          <a:xfrm>
            <a:off x="4587240" y="2249115"/>
            <a:ext cx="2535936" cy="34547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0x6 header + data</a:t>
            </a:r>
          </a:p>
        </p:txBody>
      </p:sp>
      <p:sp>
        <p:nvSpPr>
          <p:cNvPr id="13" name="Rectangle: Rounded Corners 12"/>
          <p:cNvSpPr/>
          <p:nvPr/>
        </p:nvSpPr>
        <p:spPr>
          <a:xfrm>
            <a:off x="932688" y="4707688"/>
            <a:ext cx="2505456" cy="347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0x3 header</a:t>
            </a:r>
          </a:p>
        </p:txBody>
      </p:sp>
      <p:sp>
        <p:nvSpPr>
          <p:cNvPr id="14" name="Rectangle: Rounded Corners 13"/>
          <p:cNvSpPr/>
          <p:nvPr/>
        </p:nvSpPr>
        <p:spPr>
          <a:xfrm>
            <a:off x="932688" y="5270097"/>
            <a:ext cx="2505456" cy="34547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pack_detector</a:t>
            </a:r>
            <a:endParaRPr lang="en-US" dirty="0"/>
          </a:p>
        </p:txBody>
      </p:sp>
      <p:sp>
        <p:nvSpPr>
          <p:cNvPr id="15" name="Rectangle: Rounded Corners 14"/>
          <p:cNvSpPr/>
          <p:nvPr/>
        </p:nvSpPr>
        <p:spPr>
          <a:xfrm>
            <a:off x="932688" y="5830506"/>
            <a:ext cx="2505456" cy="345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0x8 header</a:t>
            </a:r>
          </a:p>
        </p:txBody>
      </p:sp>
      <p:sp>
        <p:nvSpPr>
          <p:cNvPr id="16" name="Rectangle: Rounded Corners 15"/>
          <p:cNvSpPr/>
          <p:nvPr/>
        </p:nvSpPr>
        <p:spPr>
          <a:xfrm>
            <a:off x="4587240" y="3586870"/>
            <a:ext cx="2535936" cy="34547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0x2 header + data</a:t>
            </a:r>
          </a:p>
        </p:txBody>
      </p:sp>
      <p:sp>
        <p:nvSpPr>
          <p:cNvPr id="17" name="Rectangle: Rounded Corners 16"/>
          <p:cNvSpPr/>
          <p:nvPr/>
        </p:nvSpPr>
        <p:spPr>
          <a:xfrm>
            <a:off x="4587240" y="4147279"/>
            <a:ext cx="2535936" cy="34547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0x0 header</a:t>
            </a:r>
          </a:p>
        </p:txBody>
      </p:sp>
      <p:sp>
        <p:nvSpPr>
          <p:cNvPr id="18" name="Rectangle: Rounded Corners 17"/>
          <p:cNvSpPr/>
          <p:nvPr/>
        </p:nvSpPr>
        <p:spPr>
          <a:xfrm>
            <a:off x="4587240" y="4707688"/>
            <a:ext cx="2535936" cy="34547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pack_channel</a:t>
            </a:r>
            <a:endParaRPr lang="en-US" dirty="0"/>
          </a:p>
        </p:txBody>
      </p:sp>
      <p:sp>
        <p:nvSpPr>
          <p:cNvPr id="19" name="Rectangle: Rounded Corners 18"/>
          <p:cNvSpPr/>
          <p:nvPr/>
        </p:nvSpPr>
        <p:spPr>
          <a:xfrm>
            <a:off x="8272272" y="4707688"/>
            <a:ext cx="2535936" cy="34547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0x1 header + data</a:t>
            </a:r>
          </a:p>
        </p:txBody>
      </p:sp>
      <p:sp>
        <p:nvSpPr>
          <p:cNvPr id="20" name="Rectangle: Rounded Corners 19"/>
          <p:cNvSpPr/>
          <p:nvPr/>
        </p:nvSpPr>
        <p:spPr>
          <a:xfrm>
            <a:off x="8272272" y="5270097"/>
            <a:ext cx="2535936" cy="34547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Copy waveform data</a:t>
            </a:r>
          </a:p>
        </p:txBody>
      </p:sp>
      <p:cxnSp>
        <p:nvCxnSpPr>
          <p:cNvPr id="25" name="Straight Arrow Connector 24"/>
          <p:cNvCxnSpPr>
            <a:cxnSpLocks/>
          </p:cNvCxnSpPr>
          <p:nvPr/>
        </p:nvCxnSpPr>
        <p:spPr>
          <a:xfrm>
            <a:off x="2167128" y="2595992"/>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p:cNvCxnSpPr>
          <p:nvPr/>
        </p:nvCxnSpPr>
        <p:spPr>
          <a:xfrm>
            <a:off x="2167128" y="3372510"/>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p:cNvCxnSpPr>
          <p:nvPr/>
        </p:nvCxnSpPr>
        <p:spPr>
          <a:xfrm>
            <a:off x="2167128" y="3932342"/>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p:cNvCxnSpPr>
          <p:nvPr/>
        </p:nvCxnSpPr>
        <p:spPr>
          <a:xfrm>
            <a:off x="2167128" y="4493328"/>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p:cNvCxnSpPr>
          <p:nvPr/>
        </p:nvCxnSpPr>
        <p:spPr>
          <a:xfrm>
            <a:off x="2185416" y="5055737"/>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p:cNvCxnSpPr>
          <p:nvPr/>
        </p:nvCxnSpPr>
        <p:spPr>
          <a:xfrm>
            <a:off x="2185416" y="5616146"/>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cxnSpLocks/>
          </p:cNvCxnSpPr>
          <p:nvPr/>
        </p:nvCxnSpPr>
        <p:spPr>
          <a:xfrm>
            <a:off x="5855208" y="3934986"/>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p:cNvCxnSpPr>
          <p:nvPr/>
        </p:nvCxnSpPr>
        <p:spPr>
          <a:xfrm>
            <a:off x="5861304" y="4468540"/>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p:cNvCxnSpPr>
          <p:nvPr/>
        </p:nvCxnSpPr>
        <p:spPr>
          <a:xfrm>
            <a:off x="9528048" y="5055737"/>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a:cxnSpLocks/>
            <a:stCxn id="14" idx="3"/>
            <a:endCxn id="16" idx="0"/>
          </p:cNvCxnSpPr>
          <p:nvPr/>
        </p:nvCxnSpPr>
        <p:spPr>
          <a:xfrm flipV="1">
            <a:off x="3438144" y="3586870"/>
            <a:ext cx="2417064" cy="1855963"/>
          </a:xfrm>
          <a:prstGeom prst="bentConnector4">
            <a:avLst>
              <a:gd name="adj1" fmla="val 36254"/>
              <a:gd name="adj2" fmla="val 112317"/>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a:stCxn id="18" idx="3"/>
            <a:endCxn id="19" idx="0"/>
          </p:cNvCxnSpPr>
          <p:nvPr/>
        </p:nvCxnSpPr>
        <p:spPr>
          <a:xfrm flipV="1">
            <a:off x="7123176" y="4707688"/>
            <a:ext cx="2417064" cy="172736"/>
          </a:xfrm>
          <a:prstGeom prst="bentConnector4">
            <a:avLst>
              <a:gd name="adj1" fmla="val 23770"/>
              <a:gd name="adj2" fmla="val 23234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stCxn id="12" idx="1"/>
            <a:endCxn id="11" idx="3"/>
          </p:cNvCxnSpPr>
          <p:nvPr/>
        </p:nvCxnSpPr>
        <p:spPr>
          <a:xfrm rot="10800000" flipV="1">
            <a:off x="3438144" y="2421851"/>
            <a:ext cx="1149096" cy="1898164"/>
          </a:xfrm>
          <a:prstGeom prst="bentConnector3">
            <a:avLst/>
          </a:prstGeom>
          <a:ln w="28575">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a:stCxn id="20" idx="2"/>
            <a:endCxn id="18" idx="3"/>
          </p:cNvCxnSpPr>
          <p:nvPr/>
        </p:nvCxnSpPr>
        <p:spPr>
          <a:xfrm rot="5400000" flipH="1">
            <a:off x="7964135" y="4039465"/>
            <a:ext cx="735145" cy="2417064"/>
          </a:xfrm>
          <a:prstGeom prst="bentConnector4">
            <a:avLst>
              <a:gd name="adj1" fmla="val -31096"/>
              <a:gd name="adj2" fmla="val 83040"/>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p:cNvCxnSpPr>
            <a:cxnSpLocks/>
            <a:stCxn id="18" idx="2"/>
            <a:endCxn id="14" idx="3"/>
          </p:cNvCxnSpPr>
          <p:nvPr/>
        </p:nvCxnSpPr>
        <p:spPr>
          <a:xfrm rot="5400000">
            <a:off x="4451840" y="4039464"/>
            <a:ext cx="389673" cy="2417064"/>
          </a:xfrm>
          <a:prstGeom prst="bentConnector2">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rot="16200000">
            <a:off x="2758178" y="3014522"/>
            <a:ext cx="2139696" cy="369332"/>
          </a:xfrm>
          <a:prstGeom prst="rect">
            <a:avLst/>
          </a:prstGeom>
          <a:noFill/>
        </p:spPr>
        <p:txBody>
          <a:bodyPr wrap="square" rtlCol="0">
            <a:spAutoFit/>
          </a:bodyPr>
          <a:lstStyle/>
          <a:p>
            <a:r>
              <a:rPr lang="en-US" dirty="0"/>
              <a:t>Loop over </a:t>
            </a:r>
            <a:r>
              <a:rPr lang="en-US" dirty="0" err="1"/>
              <a:t>numPrims</a:t>
            </a:r>
            <a:endParaRPr lang="en-US" dirty="0"/>
          </a:p>
        </p:txBody>
      </p:sp>
      <p:sp>
        <p:nvSpPr>
          <p:cNvPr id="94" name="TextBox 93"/>
          <p:cNvSpPr txBox="1"/>
          <p:nvPr/>
        </p:nvSpPr>
        <p:spPr>
          <a:xfrm>
            <a:off x="4217909" y="3035632"/>
            <a:ext cx="2606041" cy="369332"/>
          </a:xfrm>
          <a:prstGeom prst="rect">
            <a:avLst/>
          </a:prstGeom>
          <a:noFill/>
        </p:spPr>
        <p:txBody>
          <a:bodyPr wrap="square" rtlCol="0">
            <a:spAutoFit/>
          </a:bodyPr>
          <a:lstStyle/>
          <a:p>
            <a:r>
              <a:rPr lang="en-US" dirty="0"/>
              <a:t>Loop over </a:t>
            </a:r>
            <a:r>
              <a:rPr lang="en-US" dirty="0" err="1"/>
              <a:t>numDetectors</a:t>
            </a:r>
            <a:endParaRPr lang="en-US" dirty="0"/>
          </a:p>
        </p:txBody>
      </p:sp>
      <p:sp>
        <p:nvSpPr>
          <p:cNvPr id="95" name="TextBox 94"/>
          <p:cNvSpPr txBox="1"/>
          <p:nvPr/>
        </p:nvSpPr>
        <p:spPr>
          <a:xfrm>
            <a:off x="7405115" y="4146702"/>
            <a:ext cx="2606041" cy="369332"/>
          </a:xfrm>
          <a:prstGeom prst="rect">
            <a:avLst/>
          </a:prstGeom>
          <a:noFill/>
        </p:spPr>
        <p:txBody>
          <a:bodyPr wrap="square" rtlCol="0">
            <a:spAutoFit/>
          </a:bodyPr>
          <a:lstStyle/>
          <a:p>
            <a:r>
              <a:rPr lang="en-US" dirty="0"/>
              <a:t>Loop over </a:t>
            </a:r>
            <a:r>
              <a:rPr lang="en-US" dirty="0" err="1"/>
              <a:t>numChannels</a:t>
            </a:r>
            <a:endParaRPr lang="en-US" dirty="0"/>
          </a:p>
        </p:txBody>
      </p:sp>
      <p:sp>
        <p:nvSpPr>
          <p:cNvPr id="96" name="Slide Number Placeholder 95"/>
          <p:cNvSpPr>
            <a:spLocks noGrp="1"/>
          </p:cNvSpPr>
          <p:nvPr>
            <p:ph type="sldNum" sz="quarter" idx="12"/>
          </p:nvPr>
        </p:nvSpPr>
        <p:spPr/>
        <p:txBody>
          <a:bodyPr/>
          <a:lstStyle/>
          <a:p>
            <a:fld id="{9F73B655-516D-4369-BB02-E14DE08498C6}" type="slidenum">
              <a:rPr lang="en-US" smtClean="0"/>
              <a:t>4</a:t>
            </a:fld>
            <a:endParaRPr lang="en-US"/>
          </a:p>
        </p:txBody>
      </p:sp>
      <p:sp>
        <p:nvSpPr>
          <p:cNvPr id="3" name="TextBox 2"/>
          <p:cNvSpPr txBox="1"/>
          <p:nvPr/>
        </p:nvSpPr>
        <p:spPr>
          <a:xfrm>
            <a:off x="7510545" y="1913192"/>
            <a:ext cx="3029166" cy="923330"/>
          </a:xfrm>
          <a:prstGeom prst="rect">
            <a:avLst/>
          </a:prstGeom>
          <a:noFill/>
          <a:ln>
            <a:solidFill>
              <a:schemeClr val="tx1"/>
            </a:solidFill>
          </a:ln>
        </p:spPr>
        <p:txBody>
          <a:bodyPr wrap="square" rtlCol="0">
            <a:spAutoFit/>
          </a:bodyPr>
          <a:lstStyle/>
          <a:p>
            <a:r>
              <a:rPr lang="en-US" dirty="0"/>
              <a:t>These are no longer separate functions. Functionality exists within </a:t>
            </a:r>
            <a:r>
              <a:rPr lang="en-US" dirty="0" err="1"/>
              <a:t>pack_event</a:t>
            </a:r>
            <a:endParaRPr lang="en-US" dirty="0"/>
          </a:p>
        </p:txBody>
      </p:sp>
      <p:cxnSp>
        <p:nvCxnSpPr>
          <p:cNvPr id="7" name="Straight Arrow Connector 6"/>
          <p:cNvCxnSpPr>
            <a:cxnSpLocks/>
            <a:stCxn id="3" idx="2"/>
          </p:cNvCxnSpPr>
          <p:nvPr/>
        </p:nvCxnSpPr>
        <p:spPr>
          <a:xfrm>
            <a:off x="9025128" y="2836522"/>
            <a:ext cx="194286" cy="1021951"/>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cxnSpLocks/>
          </p:cNvCxnSpPr>
          <p:nvPr/>
        </p:nvCxnSpPr>
        <p:spPr>
          <a:xfrm flipH="1">
            <a:off x="7284590" y="2903998"/>
            <a:ext cx="1740538" cy="602899"/>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cxnSpLocks/>
            <a:stCxn id="3" idx="1"/>
          </p:cNvCxnSpPr>
          <p:nvPr/>
        </p:nvCxnSpPr>
        <p:spPr>
          <a:xfrm flipH="1">
            <a:off x="7299759" y="2374857"/>
            <a:ext cx="210786" cy="14282"/>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58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US" dirty="0"/>
              <a:t>Internal Functionality: </a:t>
            </a:r>
            <a:r>
              <a:rPr lang="en-US" dirty="0" err="1"/>
              <a:t>pack_eventList</a:t>
            </a:r>
            <a:endParaRPr lang="en-US" dirty="0"/>
          </a:p>
        </p:txBody>
      </p:sp>
      <p:sp>
        <p:nvSpPr>
          <p:cNvPr id="4" name="Rectangle: Rounded Corners 3"/>
          <p:cNvSpPr/>
          <p:nvPr/>
        </p:nvSpPr>
        <p:spPr>
          <a:xfrm>
            <a:off x="301752" y="1578435"/>
            <a:ext cx="10625328" cy="4922173"/>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err="1">
                <a:solidFill>
                  <a:schemeClr val="tx1"/>
                </a:solidFill>
              </a:rPr>
              <a:t>pack_eventList</a:t>
            </a:r>
            <a:endParaRPr lang="en-US" b="1" dirty="0">
              <a:solidFill>
                <a:schemeClr val="tx1"/>
              </a:solidFill>
            </a:endParaRPr>
          </a:p>
        </p:txBody>
      </p:sp>
      <p:sp>
        <p:nvSpPr>
          <p:cNvPr id="5" name="Rectangle: Rounded Corners 4"/>
          <p:cNvSpPr/>
          <p:nvPr/>
        </p:nvSpPr>
        <p:spPr>
          <a:xfrm>
            <a:off x="932688" y="2250520"/>
            <a:ext cx="2505456" cy="345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0x9 header</a:t>
            </a:r>
          </a:p>
        </p:txBody>
      </p:sp>
      <p:sp>
        <p:nvSpPr>
          <p:cNvPr id="8" name="Rectangle: Rounded Corners 7"/>
          <p:cNvSpPr/>
          <p:nvPr/>
        </p:nvSpPr>
        <p:spPr>
          <a:xfrm>
            <a:off x="932688" y="2810352"/>
            <a:ext cx="2505456" cy="5615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0x5 header + data</a:t>
            </a:r>
          </a:p>
        </p:txBody>
      </p:sp>
      <p:sp>
        <p:nvSpPr>
          <p:cNvPr id="9" name="Rectangle: Rounded Corners 8"/>
          <p:cNvSpPr/>
          <p:nvPr/>
        </p:nvSpPr>
        <p:spPr>
          <a:xfrm>
            <a:off x="932688" y="3586870"/>
            <a:ext cx="2505456" cy="345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0x7 header + data</a:t>
            </a:r>
          </a:p>
        </p:txBody>
      </p:sp>
      <p:sp>
        <p:nvSpPr>
          <p:cNvPr id="11" name="Rectangle: Rounded Corners 10"/>
          <p:cNvSpPr/>
          <p:nvPr/>
        </p:nvSpPr>
        <p:spPr>
          <a:xfrm>
            <a:off x="932688" y="4147279"/>
            <a:ext cx="2505456" cy="34547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pack_primitive</a:t>
            </a:r>
            <a:endParaRPr lang="en-US" dirty="0"/>
          </a:p>
        </p:txBody>
      </p:sp>
      <p:sp>
        <p:nvSpPr>
          <p:cNvPr id="12" name="Rectangle: Rounded Corners 11"/>
          <p:cNvSpPr/>
          <p:nvPr/>
        </p:nvSpPr>
        <p:spPr>
          <a:xfrm>
            <a:off x="4587240" y="2249115"/>
            <a:ext cx="2535936" cy="34547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0x6 header + data</a:t>
            </a:r>
          </a:p>
        </p:txBody>
      </p:sp>
      <p:sp>
        <p:nvSpPr>
          <p:cNvPr id="13" name="Rectangle: Rounded Corners 12"/>
          <p:cNvSpPr/>
          <p:nvPr/>
        </p:nvSpPr>
        <p:spPr>
          <a:xfrm>
            <a:off x="932688" y="4707688"/>
            <a:ext cx="2505456" cy="347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0x3 header</a:t>
            </a:r>
          </a:p>
        </p:txBody>
      </p:sp>
      <p:sp>
        <p:nvSpPr>
          <p:cNvPr id="14" name="Rectangle: Rounded Corners 13"/>
          <p:cNvSpPr/>
          <p:nvPr/>
        </p:nvSpPr>
        <p:spPr>
          <a:xfrm>
            <a:off x="932688" y="5270097"/>
            <a:ext cx="2505456" cy="34547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pack_detector</a:t>
            </a:r>
            <a:endParaRPr lang="en-US" dirty="0"/>
          </a:p>
        </p:txBody>
      </p:sp>
      <p:sp>
        <p:nvSpPr>
          <p:cNvPr id="15" name="Rectangle: Rounded Corners 14"/>
          <p:cNvSpPr/>
          <p:nvPr/>
        </p:nvSpPr>
        <p:spPr>
          <a:xfrm>
            <a:off x="932688" y="5830506"/>
            <a:ext cx="2505456" cy="345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0x8 header</a:t>
            </a:r>
          </a:p>
        </p:txBody>
      </p:sp>
      <p:sp>
        <p:nvSpPr>
          <p:cNvPr id="16" name="Rectangle: Rounded Corners 15"/>
          <p:cNvSpPr/>
          <p:nvPr/>
        </p:nvSpPr>
        <p:spPr>
          <a:xfrm>
            <a:off x="4587240" y="3586870"/>
            <a:ext cx="2535936" cy="34547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0x2 header + data</a:t>
            </a:r>
          </a:p>
        </p:txBody>
      </p:sp>
      <p:sp>
        <p:nvSpPr>
          <p:cNvPr id="17" name="Rectangle: Rounded Corners 16"/>
          <p:cNvSpPr/>
          <p:nvPr/>
        </p:nvSpPr>
        <p:spPr>
          <a:xfrm>
            <a:off x="4587240" y="4147279"/>
            <a:ext cx="2535936" cy="34547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0x0 header</a:t>
            </a:r>
          </a:p>
        </p:txBody>
      </p:sp>
      <p:sp>
        <p:nvSpPr>
          <p:cNvPr id="18" name="Rectangle: Rounded Corners 17"/>
          <p:cNvSpPr/>
          <p:nvPr/>
        </p:nvSpPr>
        <p:spPr>
          <a:xfrm>
            <a:off x="4587240" y="4707688"/>
            <a:ext cx="2535936" cy="34547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pack_channel</a:t>
            </a:r>
            <a:endParaRPr lang="en-US" dirty="0"/>
          </a:p>
        </p:txBody>
      </p:sp>
      <p:sp>
        <p:nvSpPr>
          <p:cNvPr id="19" name="Rectangle: Rounded Corners 18"/>
          <p:cNvSpPr/>
          <p:nvPr/>
        </p:nvSpPr>
        <p:spPr>
          <a:xfrm>
            <a:off x="8272272" y="4707688"/>
            <a:ext cx="2535936" cy="34547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Pack 0x1 header + data</a:t>
            </a:r>
          </a:p>
        </p:txBody>
      </p:sp>
      <p:sp>
        <p:nvSpPr>
          <p:cNvPr id="20" name="Rectangle: Rounded Corners 19"/>
          <p:cNvSpPr/>
          <p:nvPr/>
        </p:nvSpPr>
        <p:spPr>
          <a:xfrm>
            <a:off x="8272272" y="5270097"/>
            <a:ext cx="2535936" cy="345472"/>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Copy waveform data</a:t>
            </a:r>
          </a:p>
        </p:txBody>
      </p:sp>
      <p:cxnSp>
        <p:nvCxnSpPr>
          <p:cNvPr id="25" name="Straight Arrow Connector 24"/>
          <p:cNvCxnSpPr>
            <a:cxnSpLocks/>
          </p:cNvCxnSpPr>
          <p:nvPr/>
        </p:nvCxnSpPr>
        <p:spPr>
          <a:xfrm>
            <a:off x="2167128" y="2595992"/>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p:cNvCxnSpPr>
          <p:nvPr/>
        </p:nvCxnSpPr>
        <p:spPr>
          <a:xfrm>
            <a:off x="2167128" y="3372510"/>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p:cNvCxnSpPr>
          <p:nvPr/>
        </p:nvCxnSpPr>
        <p:spPr>
          <a:xfrm>
            <a:off x="2167128" y="3932342"/>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cxnSpLocks/>
          </p:cNvCxnSpPr>
          <p:nvPr/>
        </p:nvCxnSpPr>
        <p:spPr>
          <a:xfrm>
            <a:off x="2167128" y="4493328"/>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p:cNvCxnSpPr>
          <p:nvPr/>
        </p:nvCxnSpPr>
        <p:spPr>
          <a:xfrm>
            <a:off x="2185416" y="5055737"/>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p:cNvCxnSpPr>
          <p:nvPr/>
        </p:nvCxnSpPr>
        <p:spPr>
          <a:xfrm>
            <a:off x="2185416" y="5616146"/>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cxnSpLocks/>
          </p:cNvCxnSpPr>
          <p:nvPr/>
        </p:nvCxnSpPr>
        <p:spPr>
          <a:xfrm>
            <a:off x="5855208" y="3934986"/>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p:cNvCxnSpPr>
          <p:nvPr/>
        </p:nvCxnSpPr>
        <p:spPr>
          <a:xfrm>
            <a:off x="5861304" y="4468540"/>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cxnSpLocks/>
          </p:cNvCxnSpPr>
          <p:nvPr/>
        </p:nvCxnSpPr>
        <p:spPr>
          <a:xfrm>
            <a:off x="9528048" y="5055737"/>
            <a:ext cx="0" cy="2143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p:cNvCxnSpPr>
            <a:cxnSpLocks/>
            <a:stCxn id="14" idx="3"/>
            <a:endCxn id="16" idx="0"/>
          </p:cNvCxnSpPr>
          <p:nvPr/>
        </p:nvCxnSpPr>
        <p:spPr>
          <a:xfrm flipV="1">
            <a:off x="3438144" y="3586870"/>
            <a:ext cx="2417064" cy="1855963"/>
          </a:xfrm>
          <a:prstGeom prst="bentConnector4">
            <a:avLst>
              <a:gd name="adj1" fmla="val 36254"/>
              <a:gd name="adj2" fmla="val 112317"/>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p:cNvCxnSpPr>
            <a:cxnSpLocks/>
            <a:stCxn id="18" idx="3"/>
            <a:endCxn id="19" idx="0"/>
          </p:cNvCxnSpPr>
          <p:nvPr/>
        </p:nvCxnSpPr>
        <p:spPr>
          <a:xfrm flipV="1">
            <a:off x="7123176" y="4707688"/>
            <a:ext cx="2417064" cy="172736"/>
          </a:xfrm>
          <a:prstGeom prst="bentConnector4">
            <a:avLst>
              <a:gd name="adj1" fmla="val 23770"/>
              <a:gd name="adj2" fmla="val 23234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1" name="Connector: Elbow 80"/>
          <p:cNvCxnSpPr>
            <a:stCxn id="12" idx="1"/>
            <a:endCxn id="11" idx="3"/>
          </p:cNvCxnSpPr>
          <p:nvPr/>
        </p:nvCxnSpPr>
        <p:spPr>
          <a:xfrm rot="10800000" flipV="1">
            <a:off x="3438144" y="2421851"/>
            <a:ext cx="1149096" cy="1898164"/>
          </a:xfrm>
          <a:prstGeom prst="bentConnector3">
            <a:avLst/>
          </a:prstGeom>
          <a:ln w="28575">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p:cNvCxnSpPr>
            <a:cxnSpLocks/>
            <a:stCxn id="20" idx="2"/>
            <a:endCxn id="18" idx="3"/>
          </p:cNvCxnSpPr>
          <p:nvPr/>
        </p:nvCxnSpPr>
        <p:spPr>
          <a:xfrm rot="5400000" flipH="1">
            <a:off x="7964135" y="4039465"/>
            <a:ext cx="735145" cy="2417064"/>
          </a:xfrm>
          <a:prstGeom prst="bentConnector4">
            <a:avLst>
              <a:gd name="adj1" fmla="val -31096"/>
              <a:gd name="adj2" fmla="val 83040"/>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p:cNvCxnSpPr>
            <a:cxnSpLocks/>
            <a:stCxn id="18" idx="2"/>
            <a:endCxn id="14" idx="3"/>
          </p:cNvCxnSpPr>
          <p:nvPr/>
        </p:nvCxnSpPr>
        <p:spPr>
          <a:xfrm rot="5400000">
            <a:off x="4451840" y="4039464"/>
            <a:ext cx="389673" cy="2417064"/>
          </a:xfrm>
          <a:prstGeom prst="bentConnector2">
            <a:avLst/>
          </a:prstGeom>
          <a:ln w="28575">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rot="16200000">
            <a:off x="2758178" y="3014522"/>
            <a:ext cx="2139696" cy="369332"/>
          </a:xfrm>
          <a:prstGeom prst="rect">
            <a:avLst/>
          </a:prstGeom>
          <a:noFill/>
        </p:spPr>
        <p:txBody>
          <a:bodyPr wrap="square" rtlCol="0">
            <a:spAutoFit/>
          </a:bodyPr>
          <a:lstStyle/>
          <a:p>
            <a:r>
              <a:rPr lang="en-US" dirty="0"/>
              <a:t>Loop over </a:t>
            </a:r>
            <a:r>
              <a:rPr lang="en-US" dirty="0" err="1"/>
              <a:t>numPrims</a:t>
            </a:r>
            <a:endParaRPr lang="en-US" dirty="0"/>
          </a:p>
        </p:txBody>
      </p:sp>
      <p:sp>
        <p:nvSpPr>
          <p:cNvPr id="94" name="TextBox 93"/>
          <p:cNvSpPr txBox="1"/>
          <p:nvPr/>
        </p:nvSpPr>
        <p:spPr>
          <a:xfrm>
            <a:off x="4217909" y="3035632"/>
            <a:ext cx="2606041" cy="369332"/>
          </a:xfrm>
          <a:prstGeom prst="rect">
            <a:avLst/>
          </a:prstGeom>
          <a:noFill/>
        </p:spPr>
        <p:txBody>
          <a:bodyPr wrap="square" rtlCol="0">
            <a:spAutoFit/>
          </a:bodyPr>
          <a:lstStyle/>
          <a:p>
            <a:r>
              <a:rPr lang="en-US" dirty="0"/>
              <a:t>Loop over </a:t>
            </a:r>
            <a:r>
              <a:rPr lang="en-US" dirty="0" err="1"/>
              <a:t>numDetectors</a:t>
            </a:r>
            <a:endParaRPr lang="en-US" dirty="0"/>
          </a:p>
        </p:txBody>
      </p:sp>
      <p:sp>
        <p:nvSpPr>
          <p:cNvPr id="95" name="TextBox 94"/>
          <p:cNvSpPr txBox="1"/>
          <p:nvPr/>
        </p:nvSpPr>
        <p:spPr>
          <a:xfrm>
            <a:off x="7405115" y="4146702"/>
            <a:ext cx="2606041" cy="369332"/>
          </a:xfrm>
          <a:prstGeom prst="rect">
            <a:avLst/>
          </a:prstGeom>
          <a:noFill/>
        </p:spPr>
        <p:txBody>
          <a:bodyPr wrap="square" rtlCol="0">
            <a:spAutoFit/>
          </a:bodyPr>
          <a:lstStyle/>
          <a:p>
            <a:r>
              <a:rPr lang="en-US" dirty="0"/>
              <a:t>Loop over </a:t>
            </a:r>
            <a:r>
              <a:rPr lang="en-US" dirty="0" err="1"/>
              <a:t>numChannels</a:t>
            </a:r>
            <a:endParaRPr lang="en-US" dirty="0"/>
          </a:p>
        </p:txBody>
      </p:sp>
      <p:cxnSp>
        <p:nvCxnSpPr>
          <p:cNvPr id="34" name="Connector: Elbow 33"/>
          <p:cNvCxnSpPr>
            <a:cxnSpLocks/>
            <a:stCxn id="14" idx="1"/>
            <a:endCxn id="8" idx="1"/>
          </p:cNvCxnSpPr>
          <p:nvPr/>
        </p:nvCxnSpPr>
        <p:spPr>
          <a:xfrm rot="10800000">
            <a:off x="932688" y="3091143"/>
            <a:ext cx="12700" cy="2351690"/>
          </a:xfrm>
          <a:prstGeom prst="bentConnector3">
            <a:avLst>
              <a:gd name="adj1" fmla="val 2304000"/>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16200000">
            <a:off x="-675818" y="4013201"/>
            <a:ext cx="2324470" cy="369332"/>
          </a:xfrm>
          <a:prstGeom prst="rect">
            <a:avLst/>
          </a:prstGeom>
          <a:noFill/>
        </p:spPr>
        <p:txBody>
          <a:bodyPr wrap="square" rtlCol="0">
            <a:spAutoFit/>
          </a:bodyPr>
          <a:lstStyle/>
          <a:p>
            <a:r>
              <a:rPr lang="en-US" dirty="0"/>
              <a:t>Loop over </a:t>
            </a:r>
            <a:r>
              <a:rPr lang="en-US" dirty="0" err="1"/>
              <a:t>numEvents</a:t>
            </a:r>
            <a:endParaRPr lang="en-US" dirty="0"/>
          </a:p>
        </p:txBody>
      </p:sp>
      <p:sp>
        <p:nvSpPr>
          <p:cNvPr id="10" name="Slide Number Placeholder 9"/>
          <p:cNvSpPr>
            <a:spLocks noGrp="1"/>
          </p:cNvSpPr>
          <p:nvPr>
            <p:ph type="sldNum" sz="quarter" idx="12"/>
          </p:nvPr>
        </p:nvSpPr>
        <p:spPr/>
        <p:txBody>
          <a:bodyPr/>
          <a:lstStyle/>
          <a:p>
            <a:fld id="{9F73B655-516D-4369-BB02-E14DE08498C6}" type="slidenum">
              <a:rPr lang="en-US" smtClean="0"/>
              <a:t>5</a:t>
            </a:fld>
            <a:endParaRPr lang="en-US"/>
          </a:p>
        </p:txBody>
      </p:sp>
      <p:sp>
        <p:nvSpPr>
          <p:cNvPr id="37" name="TextBox 36"/>
          <p:cNvSpPr txBox="1"/>
          <p:nvPr/>
        </p:nvSpPr>
        <p:spPr>
          <a:xfrm>
            <a:off x="7510545" y="1913192"/>
            <a:ext cx="3029166" cy="923330"/>
          </a:xfrm>
          <a:prstGeom prst="rect">
            <a:avLst/>
          </a:prstGeom>
          <a:noFill/>
          <a:ln>
            <a:solidFill>
              <a:schemeClr val="tx1"/>
            </a:solidFill>
          </a:ln>
        </p:spPr>
        <p:txBody>
          <a:bodyPr wrap="square" rtlCol="0">
            <a:spAutoFit/>
          </a:bodyPr>
          <a:lstStyle/>
          <a:p>
            <a:r>
              <a:rPr lang="en-US" dirty="0"/>
              <a:t>These are no longer separate functions. Functionality exists within </a:t>
            </a:r>
            <a:r>
              <a:rPr lang="en-US" dirty="0" err="1"/>
              <a:t>pack_eventList</a:t>
            </a:r>
            <a:endParaRPr lang="en-US" dirty="0"/>
          </a:p>
        </p:txBody>
      </p:sp>
      <p:cxnSp>
        <p:nvCxnSpPr>
          <p:cNvPr id="39" name="Straight Arrow Connector 38"/>
          <p:cNvCxnSpPr>
            <a:cxnSpLocks/>
            <a:stCxn id="37" idx="2"/>
          </p:cNvCxnSpPr>
          <p:nvPr/>
        </p:nvCxnSpPr>
        <p:spPr>
          <a:xfrm>
            <a:off x="9025128" y="2836522"/>
            <a:ext cx="194286" cy="1021951"/>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cxnSpLocks/>
          </p:cNvCxnSpPr>
          <p:nvPr/>
        </p:nvCxnSpPr>
        <p:spPr>
          <a:xfrm flipH="1">
            <a:off x="7284590" y="2903998"/>
            <a:ext cx="1740538" cy="602899"/>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a:stCxn id="37" idx="1"/>
          </p:cNvCxnSpPr>
          <p:nvPr/>
        </p:nvCxnSpPr>
        <p:spPr>
          <a:xfrm flipH="1">
            <a:off x="7299759" y="2374857"/>
            <a:ext cx="210786" cy="14282"/>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5780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US" dirty="0"/>
              <a:t>Internal Functionality: unpacking</a:t>
            </a:r>
          </a:p>
        </p:txBody>
      </p:sp>
      <p:sp>
        <p:nvSpPr>
          <p:cNvPr id="36" name="Content Placeholder 2"/>
          <p:cNvSpPr>
            <a:spLocks noGrp="1"/>
          </p:cNvSpPr>
          <p:nvPr>
            <p:ph idx="1"/>
          </p:nvPr>
        </p:nvSpPr>
        <p:spPr>
          <a:xfrm>
            <a:off x="838200" y="1825625"/>
            <a:ext cx="10515600" cy="4351338"/>
          </a:xfrm>
        </p:spPr>
        <p:txBody>
          <a:bodyPr/>
          <a:lstStyle/>
          <a:p>
            <a:r>
              <a:rPr lang="en-US" dirty="0"/>
              <a:t>The internal functionality of the unpacking functions is analogous to the packing functions.</a:t>
            </a:r>
          </a:p>
        </p:txBody>
      </p:sp>
      <p:sp>
        <p:nvSpPr>
          <p:cNvPr id="3" name="Slide Number Placeholder 2"/>
          <p:cNvSpPr>
            <a:spLocks noGrp="1"/>
          </p:cNvSpPr>
          <p:nvPr>
            <p:ph type="sldNum" sz="quarter" idx="12"/>
          </p:nvPr>
        </p:nvSpPr>
        <p:spPr/>
        <p:txBody>
          <a:bodyPr/>
          <a:lstStyle/>
          <a:p>
            <a:fld id="{9F73B655-516D-4369-BB02-E14DE08498C6}" type="slidenum">
              <a:rPr lang="en-US" smtClean="0"/>
              <a:t>6</a:t>
            </a:fld>
            <a:endParaRPr lang="en-US"/>
          </a:p>
        </p:txBody>
      </p:sp>
    </p:spTree>
    <p:extLst>
      <p:ext uri="{BB962C8B-B14F-4D97-AF65-F5344CB8AC3E}">
        <p14:creationId xmlns:p14="http://schemas.microsoft.com/office/powerpoint/2010/main" val="196288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a:t>
            </a:r>
          </a:p>
        </p:txBody>
      </p:sp>
      <p:sp>
        <p:nvSpPr>
          <p:cNvPr id="3" name="Content Placeholder 2"/>
          <p:cNvSpPr>
            <a:spLocks noGrp="1"/>
          </p:cNvSpPr>
          <p:nvPr>
            <p:ph idx="1"/>
          </p:nvPr>
        </p:nvSpPr>
        <p:spPr/>
        <p:txBody>
          <a:bodyPr/>
          <a:lstStyle/>
          <a:p>
            <a:r>
              <a:rPr lang="en-US" dirty="0"/>
              <a:t>The IO Library assumes that the number of x is determined by size of vector x. I.e. </a:t>
            </a:r>
          </a:p>
          <a:p>
            <a:pPr marL="0" indent="0">
              <a:buNone/>
            </a:pPr>
            <a:r>
              <a:rPr lang="en-US" dirty="0" err="1"/>
              <a:t>numPrims</a:t>
            </a:r>
            <a:r>
              <a:rPr lang="en-US" dirty="0"/>
              <a:t> = </a:t>
            </a:r>
            <a:r>
              <a:rPr lang="en-US" dirty="0" err="1"/>
              <a:t>primitives.size</a:t>
            </a:r>
            <a:r>
              <a:rPr lang="en-US" dirty="0"/>
              <a:t>(); </a:t>
            </a:r>
          </a:p>
          <a:p>
            <a:pPr marL="0" indent="0">
              <a:buNone/>
            </a:pPr>
            <a:r>
              <a:rPr lang="en-US" dirty="0" err="1"/>
              <a:t>numDetectors</a:t>
            </a:r>
            <a:r>
              <a:rPr lang="en-US" dirty="0"/>
              <a:t> = </a:t>
            </a:r>
            <a:r>
              <a:rPr lang="en-US" dirty="0" err="1"/>
              <a:t>detectors.size</a:t>
            </a:r>
            <a:r>
              <a:rPr lang="en-US" dirty="0"/>
              <a:t>(); </a:t>
            </a:r>
          </a:p>
          <a:p>
            <a:pPr marL="0" indent="0">
              <a:buNone/>
            </a:pPr>
            <a:r>
              <a:rPr lang="en-US" dirty="0" err="1"/>
              <a:t>numChannels</a:t>
            </a:r>
            <a:r>
              <a:rPr lang="en-US" dirty="0"/>
              <a:t> = </a:t>
            </a:r>
            <a:r>
              <a:rPr lang="en-US" dirty="0" err="1"/>
              <a:t>channels.size</a:t>
            </a:r>
            <a:r>
              <a:rPr lang="en-US" dirty="0"/>
              <a:t>(); </a:t>
            </a:r>
          </a:p>
          <a:p>
            <a:pPr marL="0" indent="0">
              <a:buNone/>
            </a:pPr>
            <a:r>
              <a:rPr lang="en-US" dirty="0" err="1"/>
              <a:t>numEvents</a:t>
            </a:r>
            <a:r>
              <a:rPr lang="en-US" dirty="0"/>
              <a:t> = </a:t>
            </a:r>
            <a:r>
              <a:rPr lang="en-US" dirty="0" err="1"/>
              <a:t>ev_ptr</a:t>
            </a:r>
            <a:r>
              <a:rPr lang="en-US" dirty="0"/>
              <a:t>-&gt;size();</a:t>
            </a:r>
          </a:p>
        </p:txBody>
      </p:sp>
      <p:sp>
        <p:nvSpPr>
          <p:cNvPr id="4" name="Slide Number Placeholder 3"/>
          <p:cNvSpPr>
            <a:spLocks noGrp="1"/>
          </p:cNvSpPr>
          <p:nvPr>
            <p:ph type="sldNum" sz="quarter" idx="12"/>
          </p:nvPr>
        </p:nvSpPr>
        <p:spPr/>
        <p:txBody>
          <a:bodyPr/>
          <a:lstStyle/>
          <a:p>
            <a:fld id="{9F73B655-516D-4369-BB02-E14DE08498C6}" type="slidenum">
              <a:rPr lang="en-US" smtClean="0"/>
              <a:t>7</a:t>
            </a:fld>
            <a:endParaRPr lang="en-US"/>
          </a:p>
        </p:txBody>
      </p:sp>
    </p:spTree>
    <p:extLst>
      <p:ext uri="{BB962C8B-B14F-4D97-AF65-F5344CB8AC3E}">
        <p14:creationId xmlns:p14="http://schemas.microsoft.com/office/powerpoint/2010/main" val="1002845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Handling</a:t>
            </a:r>
          </a:p>
        </p:txBody>
      </p:sp>
      <p:sp>
        <p:nvSpPr>
          <p:cNvPr id="3" name="Content Placeholder 2"/>
          <p:cNvSpPr>
            <a:spLocks noGrp="1"/>
          </p:cNvSpPr>
          <p:nvPr>
            <p:ph idx="1"/>
          </p:nvPr>
        </p:nvSpPr>
        <p:spPr>
          <a:xfrm>
            <a:off x="838200" y="1825624"/>
            <a:ext cx="10515600" cy="4791991"/>
          </a:xfrm>
        </p:spPr>
        <p:txBody>
          <a:bodyPr>
            <a:normAutofit fontScale="77500" lnSpcReduction="20000"/>
          </a:bodyPr>
          <a:lstStyle/>
          <a:p>
            <a:r>
              <a:rPr lang="en-US" dirty="0"/>
              <a:t>I have put a </a:t>
            </a:r>
            <a:r>
              <a:rPr lang="en-US" dirty="0" err="1"/>
              <a:t>enum</a:t>
            </a:r>
            <a:r>
              <a:rPr lang="en-US" dirty="0"/>
              <a:t> of error types, to identify type of errors. The ones I have thought of are:</a:t>
            </a:r>
          </a:p>
          <a:p>
            <a:pPr marL="0" indent="0">
              <a:buNone/>
            </a:pPr>
            <a:r>
              <a:rPr lang="en-US" dirty="0"/>
              <a:t>INPUT_CLAMP: when an input exceeds its required bit length. The value will be distorted when packed.</a:t>
            </a:r>
          </a:p>
          <a:p>
            <a:pPr marL="0" indent="0">
              <a:buNone/>
            </a:pPr>
            <a:endParaRPr lang="en-US" dirty="0"/>
          </a:p>
          <a:p>
            <a:pPr marL="0" indent="0">
              <a:buNone/>
            </a:pPr>
            <a:r>
              <a:rPr lang="en-US" dirty="0"/>
              <a:t>HEAD_MISMATCH: when the IO Library does not receive the head type when it expects to receive it.</a:t>
            </a:r>
          </a:p>
          <a:p>
            <a:pPr marL="0" indent="0">
              <a:buNone/>
            </a:pPr>
            <a:endParaRPr lang="en-US" dirty="0"/>
          </a:p>
          <a:p>
            <a:pPr marL="0" indent="0">
              <a:buNone/>
            </a:pPr>
            <a:r>
              <a:rPr lang="en-US" dirty="0"/>
              <a:t>MANY_EVENTS: When you point to a data buffer that packed multiple events, but you called </a:t>
            </a:r>
            <a:r>
              <a:rPr lang="en-US" dirty="0" err="1"/>
              <a:t>unpack_event</a:t>
            </a:r>
            <a:r>
              <a:rPr lang="en-US" dirty="0"/>
              <a:t>, which unpacks only a single event.</a:t>
            </a:r>
          </a:p>
          <a:p>
            <a:pPr marL="0" indent="0">
              <a:buNone/>
            </a:pPr>
            <a:endParaRPr lang="en-US" dirty="0"/>
          </a:p>
          <a:p>
            <a:pPr marL="0" indent="0">
              <a:buNone/>
            </a:pPr>
            <a:r>
              <a:rPr lang="en-US" dirty="0"/>
              <a:t>OVERALL_HEAD: when don’t receive the 0x9 overall head at the beginning of unpacking…that’s a bad sign.</a:t>
            </a:r>
          </a:p>
          <a:p>
            <a:pPr marL="0" indent="0">
              <a:buNone/>
            </a:pPr>
            <a:endParaRPr lang="en-US" dirty="0"/>
          </a:p>
          <a:p>
            <a:pPr marL="0" indent="0">
              <a:buNone/>
            </a:pPr>
            <a:r>
              <a:rPr lang="en-US" dirty="0"/>
              <a:t>FORMAT: when the format described in the data buffer is not recognized by IO Library</a:t>
            </a:r>
          </a:p>
        </p:txBody>
      </p:sp>
      <p:sp>
        <p:nvSpPr>
          <p:cNvPr id="4" name="Slide Number Placeholder 3"/>
          <p:cNvSpPr>
            <a:spLocks noGrp="1"/>
          </p:cNvSpPr>
          <p:nvPr>
            <p:ph type="sldNum" sz="quarter" idx="12"/>
          </p:nvPr>
        </p:nvSpPr>
        <p:spPr/>
        <p:txBody>
          <a:bodyPr/>
          <a:lstStyle/>
          <a:p>
            <a:fld id="{9F73B655-516D-4369-BB02-E14DE08498C6}" type="slidenum">
              <a:rPr lang="en-US" smtClean="0"/>
              <a:t>8</a:t>
            </a:fld>
            <a:endParaRPr lang="en-US"/>
          </a:p>
        </p:txBody>
      </p:sp>
    </p:spTree>
    <p:extLst>
      <p:ext uri="{BB962C8B-B14F-4D97-AF65-F5344CB8AC3E}">
        <p14:creationId xmlns:p14="http://schemas.microsoft.com/office/powerpoint/2010/main" val="4214790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Handling</a:t>
            </a:r>
          </a:p>
        </p:txBody>
      </p:sp>
      <p:sp>
        <p:nvSpPr>
          <p:cNvPr id="3" name="Content Placeholder 2"/>
          <p:cNvSpPr>
            <a:spLocks noGrp="1"/>
          </p:cNvSpPr>
          <p:nvPr>
            <p:ph idx="1"/>
          </p:nvPr>
        </p:nvSpPr>
        <p:spPr/>
        <p:txBody>
          <a:bodyPr/>
          <a:lstStyle/>
          <a:p>
            <a:r>
              <a:rPr lang="en-US" dirty="0"/>
              <a:t>I have put in checks in the IO Library to check for the types of errors described above.</a:t>
            </a:r>
          </a:p>
          <a:p>
            <a:r>
              <a:rPr lang="en-US" dirty="0"/>
              <a:t>When an error occurs, the library adds to the errors vector, indicating which error type</a:t>
            </a:r>
          </a:p>
          <a:p>
            <a:r>
              <a:rPr lang="en-US" dirty="0"/>
              <a:t>If any of the errors occur, </a:t>
            </a:r>
            <a:r>
              <a:rPr lang="en-US" dirty="0" err="1"/>
              <a:t>error.size</a:t>
            </a:r>
            <a:r>
              <a:rPr lang="en-US" dirty="0"/>
              <a:t>() != 0. If this is the case, then the returned status from (un)packing function is status=0 (failure).</a:t>
            </a:r>
          </a:p>
          <a:p>
            <a:r>
              <a:rPr lang="en-US" dirty="0"/>
              <a:t>IO Library also includes a </a:t>
            </a:r>
            <a:r>
              <a:rPr lang="en-US" dirty="0" err="1"/>
              <a:t>print_errors</a:t>
            </a:r>
            <a:r>
              <a:rPr lang="en-US" dirty="0"/>
              <a:t> function, which outputs a </a:t>
            </a:r>
            <a:r>
              <a:rPr lang="en-US" dirty="0" err="1"/>
              <a:t>cerr</a:t>
            </a:r>
            <a:r>
              <a:rPr lang="en-US" dirty="0"/>
              <a:t> statement, dependent on the type of error.</a:t>
            </a:r>
          </a:p>
        </p:txBody>
      </p:sp>
      <p:sp>
        <p:nvSpPr>
          <p:cNvPr id="4" name="Slide Number Placeholder 3"/>
          <p:cNvSpPr>
            <a:spLocks noGrp="1"/>
          </p:cNvSpPr>
          <p:nvPr>
            <p:ph type="sldNum" sz="quarter" idx="12"/>
          </p:nvPr>
        </p:nvSpPr>
        <p:spPr/>
        <p:txBody>
          <a:bodyPr/>
          <a:lstStyle/>
          <a:p>
            <a:fld id="{9F73B655-516D-4369-BB02-E14DE08498C6}" type="slidenum">
              <a:rPr lang="en-US" smtClean="0"/>
              <a:t>9</a:t>
            </a:fld>
            <a:endParaRPr lang="en-US"/>
          </a:p>
        </p:txBody>
      </p:sp>
    </p:spTree>
    <p:extLst>
      <p:ext uri="{BB962C8B-B14F-4D97-AF65-F5344CB8AC3E}">
        <p14:creationId xmlns:p14="http://schemas.microsoft.com/office/powerpoint/2010/main" val="25881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1914</TotalTime>
  <Words>1998</Words>
  <Application>Microsoft Office PowerPoint</Application>
  <PresentationFormat>Widescreen</PresentationFormat>
  <Paragraphs>374</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Consolas</vt:lpstr>
      <vt:lpstr>Lohit Devanagari</vt:lpstr>
      <vt:lpstr>WenQuanYi Zen Hei Sharp</vt:lpstr>
      <vt:lpstr>Office Theme</vt:lpstr>
      <vt:lpstr>IO Library Update</vt:lpstr>
      <vt:lpstr>Main Changes Made:</vt:lpstr>
      <vt:lpstr>Data Structures</vt:lpstr>
      <vt:lpstr>Internal Functionality: pack_event</vt:lpstr>
      <vt:lpstr>Internal Functionality: pack_eventList</vt:lpstr>
      <vt:lpstr>Internal Functionality: unpacking</vt:lpstr>
      <vt:lpstr>Number of …</vt:lpstr>
      <vt:lpstr>Error Handling</vt:lpstr>
      <vt:lpstr>Error Handling</vt:lpstr>
      <vt:lpstr>Debugging the IO Library</vt:lpstr>
      <vt:lpstr>PowerPoint Presentation</vt:lpstr>
      <vt:lpstr>PowerPoint Presentation</vt:lpstr>
      <vt:lpstr>When a variable exceeds bit length…</vt:lpstr>
      <vt:lpstr>PowerPoint Presentation</vt:lpstr>
      <vt:lpstr>PowerPoint Presentation</vt:lpstr>
      <vt:lpstr>When half of the input databuffer mysteriously equates to 0…..</vt:lpstr>
      <vt:lpstr>PowerPoint Presentation</vt:lpstr>
      <vt:lpstr>PowerPoint Presentation</vt:lpstr>
      <vt:lpstr>When you put a multi-event databuffer unpack_event…..</vt:lpstr>
      <vt:lpstr>PowerPoint Presentation</vt:lpstr>
      <vt:lpstr>PowerPoint Presentation</vt:lpstr>
      <vt:lpstr>Debugging the IO Library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 Library Update</dc:title>
  <dc:creator>Matthew Wilson</dc:creator>
  <cp:lastModifiedBy>Matthew Wilson</cp:lastModifiedBy>
  <cp:revision>15</cp:revision>
  <dcterms:created xsi:type="dcterms:W3CDTF">2017-05-09T16:14:23Z</dcterms:created>
  <dcterms:modified xsi:type="dcterms:W3CDTF">2017-05-17T21:47:46Z</dcterms:modified>
</cp:coreProperties>
</file>