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5" r:id="rId3"/>
    <p:sldId id="257" r:id="rId4"/>
    <p:sldId id="275" r:id="rId5"/>
    <p:sldId id="302" r:id="rId6"/>
    <p:sldId id="287" r:id="rId7"/>
    <p:sldId id="288" r:id="rId8"/>
    <p:sldId id="289" r:id="rId9"/>
    <p:sldId id="295" r:id="rId10"/>
    <p:sldId id="296" r:id="rId11"/>
    <p:sldId id="286" r:id="rId12"/>
    <p:sldId id="290" r:id="rId13"/>
    <p:sldId id="297" r:id="rId14"/>
    <p:sldId id="298" r:id="rId15"/>
    <p:sldId id="300" r:id="rId16"/>
    <p:sldId id="299" r:id="rId17"/>
    <p:sldId id="301" r:id="rId18"/>
    <p:sldId id="258" r:id="rId19"/>
    <p:sldId id="260" r:id="rId20"/>
    <p:sldId id="291" r:id="rId21"/>
    <p:sldId id="292" r:id="rId22"/>
    <p:sldId id="294" r:id="rId23"/>
    <p:sldId id="293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5F0"/>
    <a:srgbClr val="FF37D1"/>
    <a:srgbClr val="FFC10E"/>
    <a:srgbClr val="FF0FCA"/>
    <a:srgbClr val="B0FF05"/>
    <a:srgbClr val="FFD50A"/>
    <a:srgbClr val="FF9D06"/>
    <a:srgbClr val="FFB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40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AB9EC-A6DA-3D43-AF63-EC4B6F597F74}" type="datetimeFigureOut">
              <a:rPr lang="en-US" smtClean="0"/>
              <a:t>17-03-29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EEAEC-33D5-F440-8EDA-6A664FA1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70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0AE5E-68B3-4B46-92FD-9863EFAFAC32}" type="datetimeFigureOut">
              <a:rPr lang="en-US" smtClean="0"/>
              <a:t>17-03-29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63EE1-92EC-634D-A642-1F3F67FC0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741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20830B-AA42-0F40-951C-F42C395697BD}" type="datetime1">
              <a:rPr lang="en-CA" smtClean="0"/>
              <a:t>17-03-29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2087-2D51-7243-8916-5B80A657B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5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CDAC9E7-0DB8-1D43-89B4-53B9280ECD33}" type="datetime1">
              <a:rPr lang="en-CA" smtClean="0"/>
              <a:t>17-03-29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2AF7-0EF3-FB42-BC7E-C31EE72CB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1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2B0CA2-7D2B-A945-B6EE-6C9C647B533B}" type="datetime1">
              <a:rPr lang="en-CA" smtClean="0"/>
              <a:t>17-03-29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5098-A8EC-BF40-BC83-13C9729FC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1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2DD8DD2-EC05-5149-9E1A-14A1F49EDEC2}" type="datetime1">
              <a:rPr lang="en-CA" smtClean="0"/>
              <a:t>17-03-29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529D-E107-9B46-B110-6A92F0CCE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8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9479DF0-0A06-7940-A0B5-B934CB99D0E9}" type="datetime1">
              <a:rPr lang="en-CA" smtClean="0"/>
              <a:t>17-03-29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8E63D-8796-8F4A-A35C-78EBCB4AF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3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DEC7018-EF38-0A4D-B546-91F3E6554C42}" type="datetime1">
              <a:rPr lang="en-CA" smtClean="0"/>
              <a:t>17-03-29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BE33-6C45-DB42-A8D5-7BC139A94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0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81A050-2547-4B41-8073-C95DCF880ED0}" type="datetime1">
              <a:rPr lang="en-CA" smtClean="0"/>
              <a:t>17-03-29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3148D-1DA0-C845-8512-5A6693EE6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8864E1-D8C0-264F-A019-5C8FAC8BD2FF}" type="datetime1">
              <a:rPr lang="en-CA" smtClean="0"/>
              <a:t>17-03-29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3EB40-D789-F445-9055-B4330E349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9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357FC9-81A9-6D4A-A52A-BD69D5F3B29E}" type="datetime1">
              <a:rPr lang="en-CA" smtClean="0"/>
              <a:t>17-03-29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3522C-AB31-DA4E-803C-3B031383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5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43E97B-5249-AA49-A95C-90FC1B1BDD4D}" type="datetime1">
              <a:rPr lang="en-CA" smtClean="0"/>
              <a:t>17-03-29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A3B7E-BC6B-CD4C-B717-8D5EC2EDB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0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2541C8-6477-4043-9E48-570BFDE45806}" type="datetime1">
              <a:rPr lang="en-CA" smtClean="0"/>
              <a:t>17-03-29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556C6-B9FF-F344-A016-41F0C844C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9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A9DD6F-BE85-4D42-8B94-C93ADB181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" descr="UofTPhysic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t="27950" r="44601" b="10042"/>
          <a:stretch>
            <a:fillRect/>
          </a:stretch>
        </p:blipFill>
        <p:spPr bwMode="auto">
          <a:xfrm>
            <a:off x="271463" y="6151563"/>
            <a:ext cx="25733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gif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17775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>
                <a:latin typeface="Calibri" charset="0"/>
              </a:rPr>
              <a:t>Big Bang Cosmology, Higgs Bosons and </a:t>
            </a:r>
            <a:r>
              <a:rPr lang="en-US" dirty="0" smtClean="0">
                <a:latin typeface="Calibri" charset="0"/>
              </a:rPr>
              <a:t>Genesis</a:t>
            </a:r>
            <a:br>
              <a:rPr lang="en-US" dirty="0" smtClean="0">
                <a:latin typeface="Calibri" charset="0"/>
              </a:rPr>
            </a:b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sz="1800" dirty="0" smtClean="0"/>
              <a:t>Science </a:t>
            </a:r>
            <a:r>
              <a:rPr lang="en-US" sz="1800" dirty="0"/>
              <a:t>and Judaism: A Research </a:t>
            </a:r>
            <a:r>
              <a:rPr lang="en-US" sz="1800" dirty="0" smtClean="0"/>
              <a:t>Workshop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The </a:t>
            </a:r>
            <a:r>
              <a:rPr lang="en-US" sz="1800" dirty="0"/>
              <a:t>Institute for the History and Philosophy of Science </a:t>
            </a:r>
            <a:r>
              <a:rPr lang="en-US" sz="1800" dirty="0" smtClean="0"/>
              <a:t>and Technology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University of Toronto</a:t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28 March 2017</a:t>
            </a:r>
            <a:endParaRPr lang="en-US" sz="1800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9200" y="5017532"/>
            <a:ext cx="3562866" cy="1270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Pekka K. Sinervo, FRSC</a:t>
            </a: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Department of Physics</a:t>
            </a: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92087-2D51-7243-8916-5B80A657B08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cosmological data show that </a:t>
            </a:r>
            <a:r>
              <a:rPr lang="en-US" dirty="0" smtClean="0"/>
              <a:t>95% of </a:t>
            </a:r>
            <a:r>
              <a:rPr lang="en-US" dirty="0" smtClean="0"/>
              <a:t>our universe is not ordinary matter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 descr="Union2.1_Om-Ol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2" y="1574800"/>
            <a:ext cx="3188638" cy="47274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03750" y="5045076"/>
            <a:ext cx="3898900" cy="1571624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1600" dirty="0" smtClean="0"/>
              <a:t>I’ve left out a host of observations, including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Galactic rotation curves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Dark matter lensing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Nucleosynthesis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Details about inflation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Matter-antimatter asymmetry</a:t>
            </a:r>
          </a:p>
        </p:txBody>
      </p:sp>
      <p:pic>
        <p:nvPicPr>
          <p:cNvPr id="3" name="Picture 2" descr="121236_NewPieCha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50" y="1778000"/>
            <a:ext cx="43180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7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development of the “Standard Model” of particle physics is a spectacular science success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0" y="2362201"/>
            <a:ext cx="4241800" cy="33400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Predicted existence of</a:t>
            </a:r>
          </a:p>
          <a:p>
            <a:r>
              <a:rPr lang="en-US" dirty="0" smtClean="0"/>
              <a:t>Top quark (1995)</a:t>
            </a:r>
          </a:p>
          <a:p>
            <a:r>
              <a:rPr lang="en-US" dirty="0" smtClean="0"/>
              <a:t>Tau neutrino (2005)</a:t>
            </a:r>
          </a:p>
          <a:p>
            <a:r>
              <a:rPr lang="en-US" dirty="0" smtClean="0"/>
              <a:t>The Higgs field </a:t>
            </a:r>
          </a:p>
          <a:p>
            <a:pPr lvl="1"/>
            <a:r>
              <a:rPr lang="en-US" dirty="0" smtClean="0"/>
              <a:t>and an associated particle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8322"/>
            <a:ext cx="3505200" cy="433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9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these rare particles required us to recreate the conditions last seen briefly after the Big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71700"/>
            <a:ext cx="3505200" cy="342899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Large Hadron Collider to produce proton-proton collisions at an energy of 14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Equivalent to a temperature of ~10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degrees K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Takes us back to about 10</a:t>
            </a:r>
            <a:r>
              <a:rPr lang="en-US" sz="2000" baseline="30000" dirty="0" smtClean="0"/>
              <a:t>-6</a:t>
            </a:r>
            <a:r>
              <a:rPr lang="en-US" sz="2000" dirty="0" smtClean="0"/>
              <a:t> s after Big Bang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82" y="2288029"/>
            <a:ext cx="4582235" cy="286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32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3522C-AB31-DA4E-803C-3B0313833C5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35448" cy="624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74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collisions are observed with detectors that record all the debris created in each collision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6242" r="446" b="2774"/>
          <a:stretch>
            <a:fillRect/>
          </a:stretch>
        </p:blipFill>
        <p:spPr bwMode="auto">
          <a:xfrm>
            <a:off x="152400" y="1371600"/>
            <a:ext cx="86106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3315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3522C-AB31-DA4E-803C-3B0313833C5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2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9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experiments look for collisions where we see the decay products of a Higgs boson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3096"/>
            <a:ext cx="4038600" cy="77100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One of the best modes to search for the Higgs boson is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972196"/>
            <a:ext cx="4526793" cy="4390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2451100"/>
            <a:ext cx="3449293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3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Higgs boson made in 2012 by both the CMS and ATLAS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430338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Observed a particle with a mass of </a:t>
            </a:r>
          </a:p>
          <a:p>
            <a:pPr marL="0" indent="0" algn="ctr">
              <a:buNone/>
            </a:pPr>
            <a:r>
              <a:rPr lang="en-US" sz="2000" dirty="0" smtClean="0"/>
              <a:t>125.09 ± 0.24 </a:t>
            </a:r>
            <a:r>
              <a:rPr lang="en-US" sz="2000" dirty="0" err="1" smtClean="0"/>
              <a:t>GeV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28" y="2641600"/>
            <a:ext cx="7830672" cy="37423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30600" y="2282825"/>
            <a:ext cx="5486400" cy="365125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 smtClean="0"/>
              <a:t>The ATLAS and CMS Collaborations, Phys. Rev.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</a:t>
            </a:r>
            <a:r>
              <a:rPr lang="en-US" sz="1400" b="1" dirty="0" smtClean="0"/>
              <a:t>114</a:t>
            </a:r>
            <a:r>
              <a:rPr lang="en-US" sz="1400" dirty="0" smtClean="0"/>
              <a:t>,</a:t>
            </a:r>
            <a:r>
              <a:rPr lang="en-US" sz="1400" b="1" dirty="0" smtClean="0"/>
              <a:t> </a:t>
            </a:r>
            <a:r>
              <a:rPr lang="en-US" sz="1400" dirty="0" smtClean="0"/>
              <a:t>191803 (2012).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553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“standard models” of cosmology and of particle physics  have become the paradigm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5523" y="1600200"/>
            <a:ext cx="498687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Explain the phenomena observed</a:t>
            </a:r>
          </a:p>
          <a:p>
            <a:pPr marL="0" indent="0">
              <a:buNone/>
            </a:pPr>
            <a:r>
              <a:rPr lang="en-US" sz="2400" dirty="0" smtClean="0"/>
              <a:t>But big questions remain</a:t>
            </a:r>
          </a:p>
          <a:p>
            <a:r>
              <a:rPr lang="en-US" sz="2000" dirty="0" smtClean="0"/>
              <a:t>What is Dark Matter</a:t>
            </a:r>
          </a:p>
          <a:p>
            <a:r>
              <a:rPr lang="en-US" sz="2000" dirty="0" smtClean="0"/>
              <a:t>Why do we live in a matter-dominated universe?</a:t>
            </a:r>
          </a:p>
          <a:p>
            <a:r>
              <a:rPr lang="en-US" sz="2000" dirty="0" smtClean="0"/>
              <a:t>What is Dark Energy?</a:t>
            </a:r>
          </a:p>
          <a:p>
            <a:r>
              <a:rPr lang="en-US" sz="2000" dirty="0" smtClean="0"/>
              <a:t>Can gravity be understood as quantum field theory?</a:t>
            </a:r>
          </a:p>
          <a:p>
            <a:r>
              <a:rPr lang="en-US" sz="2000" dirty="0" smtClean="0"/>
              <a:t>Is our Universe stable?</a:t>
            </a: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600200"/>
            <a:ext cx="4156823" cy="3969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5600" y="5576888"/>
            <a:ext cx="3251200" cy="365125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 smtClean="0"/>
              <a:t>D. </a:t>
            </a:r>
            <a:r>
              <a:rPr lang="en-US" sz="1400" dirty="0" err="1" smtClean="0"/>
              <a:t>Buttazzo</a:t>
            </a:r>
            <a:r>
              <a:rPr lang="en-US" sz="1400" dirty="0" smtClean="0"/>
              <a:t> et al., JHEP (2012) </a:t>
            </a:r>
            <a:r>
              <a:rPr lang="en-US" sz="1400" b="1" dirty="0" smtClean="0"/>
              <a:t>08,</a:t>
            </a:r>
            <a:r>
              <a:rPr lang="en-US" sz="1400" dirty="0" smtClean="0"/>
              <a:t> 098.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3518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692401"/>
            <a:ext cx="6083300" cy="13729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1033462"/>
          </a:xfrm>
        </p:spPr>
        <p:txBody>
          <a:bodyPr/>
          <a:lstStyle/>
          <a:p>
            <a:r>
              <a:rPr lang="en-US" dirty="0" smtClean="0"/>
              <a:t>The tie to the first creation story in </a:t>
            </a:r>
            <a:r>
              <a:rPr lang="en-US" dirty="0" err="1" smtClean="0"/>
              <a:t>Bereshit</a:t>
            </a:r>
            <a:r>
              <a:rPr lang="en-US" dirty="0" smtClean="0"/>
              <a:t> is striking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9700" y="1524001"/>
            <a:ext cx="2349500" cy="72389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Very hot, dense universe, disordered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3EB40-D789-F445-9055-B4330E3499B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244602"/>
            <a:ext cx="6032500" cy="1544442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477000" y="2895607"/>
            <a:ext cx="2209800" cy="711193"/>
          </a:xfrm>
          <a:solidFill>
            <a:srgbClr val="FFFF00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Photons </a:t>
            </a:r>
            <a:r>
              <a:rPr lang="en-US" sz="2000" dirty="0" smtClean="0"/>
              <a:t>take over within ~1 s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4043682"/>
            <a:ext cx="5854700" cy="2109468"/>
          </a:xfrm>
          <a:prstGeom prst="rect">
            <a:avLst/>
          </a:prstGeom>
        </p:spPr>
      </p:pic>
      <p:sp>
        <p:nvSpPr>
          <p:cNvPr id="14" name="Content Placeholder 10"/>
          <p:cNvSpPr txBox="1">
            <a:spLocks/>
          </p:cNvSpPr>
          <p:nvPr/>
        </p:nvSpPr>
        <p:spPr bwMode="auto">
          <a:xfrm>
            <a:off x="6477000" y="4470404"/>
            <a:ext cx="2590800" cy="72389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 smtClean="0"/>
              <a:t>Primordial matter condenses into H &amp; He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290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1" grpId="0" build="p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going to summarize the current science that describes our universe, and reflect on </a:t>
            </a:r>
            <a:r>
              <a:rPr lang="en-US" dirty="0" err="1" smtClean="0"/>
              <a:t>Bereshit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98900" cy="58419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Big Bang Cosmology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5529D-E107-9B46-B110-6A92F0CCE06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52514" y="2727931"/>
            <a:ext cx="661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Higgs Boson – the “God Particle”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30300" y="3816002"/>
            <a:ext cx="3414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Connection with </a:t>
            </a:r>
            <a:r>
              <a:rPr lang="en-US" sz="2400" dirty="0" err="1" smtClean="0"/>
              <a:t>Bereshit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2933614" y="4793566"/>
            <a:ext cx="4876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Some Personal Reflections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091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a sympathetic reading does not give the Biblical story more credibility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A scientific view requires one to be skeptical of perceived correlations</a:t>
            </a:r>
          </a:p>
          <a:p>
            <a:r>
              <a:rPr lang="en-US" sz="2400" dirty="0" smtClean="0"/>
              <a:t>The biblical narrative – with its contradictions and difficulties with interpretation – should not be confused with scientific evidence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525963"/>
          </a:xfrm>
        </p:spPr>
        <p:txBody>
          <a:bodyPr/>
          <a:lstStyle/>
          <a:p>
            <a:r>
              <a:rPr lang="en-US" sz="2400" dirty="0" smtClean="0"/>
              <a:t>But the scientific and biblical account speak to desire to understand our world</a:t>
            </a:r>
          </a:p>
          <a:p>
            <a:r>
              <a:rPr lang="en-US" sz="2400" dirty="0" smtClean="0"/>
              <a:t>A scientific approach requires commitment to </a:t>
            </a:r>
          </a:p>
          <a:p>
            <a:pPr lvl="1"/>
            <a:r>
              <a:rPr lang="en-US" sz="2000" dirty="0" smtClean="0"/>
              <a:t>Collect evidence (objectively!)</a:t>
            </a:r>
          </a:p>
          <a:p>
            <a:pPr lvl="1"/>
            <a:r>
              <a:rPr lang="en-US" sz="2000" dirty="0" smtClean="0"/>
              <a:t>Independent replication</a:t>
            </a:r>
          </a:p>
          <a:p>
            <a:pPr lvl="1"/>
            <a:r>
              <a:rPr lang="en-US" sz="2000" dirty="0" smtClean="0"/>
              <a:t>Develop model (theorize)</a:t>
            </a:r>
          </a:p>
          <a:p>
            <a:pPr lvl="1"/>
            <a:r>
              <a:rPr lang="en-US" sz="2000" dirty="0" smtClean="0"/>
              <a:t>Then repeat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3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437" y="846138"/>
            <a:ext cx="3299463" cy="4284662"/>
          </a:xfrm>
        </p:spPr>
        <p:txBody>
          <a:bodyPr/>
          <a:lstStyle/>
          <a:p>
            <a:r>
              <a:rPr lang="en-US" dirty="0" smtClean="0"/>
              <a:t>The parallel does provide a framework for discussion about the relationship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Content Placeholder 8" descr="2016-2017_GenesisProject(emailFlyer)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5" b="12305"/>
          <a:stretch>
            <a:fillRect/>
          </a:stretch>
        </p:blipFill>
        <p:spPr>
          <a:xfrm>
            <a:off x="3660137" y="435698"/>
            <a:ext cx="5198113" cy="582540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3EB40-D789-F445-9055-B4330E3499B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1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have my own personal views on the relationship between science and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080"/>
              </a:spcBef>
              <a:buNone/>
            </a:pPr>
            <a:r>
              <a:rPr lang="en-US" sz="2000" dirty="0" smtClean="0"/>
              <a:t>I am in awe of the world we live in.</a:t>
            </a:r>
          </a:p>
          <a:p>
            <a:pPr marL="0" indent="0">
              <a:spcBef>
                <a:spcPts val="1080"/>
              </a:spcBef>
              <a:buNone/>
            </a:pPr>
            <a:r>
              <a:rPr lang="en-US" sz="2000" dirty="0" smtClean="0"/>
              <a:t>I am deeply engaged in understanding our world.</a:t>
            </a:r>
          </a:p>
          <a:p>
            <a:pPr marL="0" indent="0">
              <a:spcBef>
                <a:spcPts val="1080"/>
              </a:spcBef>
              <a:buNone/>
            </a:pPr>
            <a:r>
              <a:rPr lang="en-US" sz="2000" dirty="0" smtClean="0"/>
              <a:t>I understand the power that the practice of science brings to this task.</a:t>
            </a:r>
          </a:p>
          <a:p>
            <a:pPr marL="0" indent="0">
              <a:spcBef>
                <a:spcPts val="1080"/>
              </a:spcBef>
              <a:buNone/>
            </a:pPr>
            <a:r>
              <a:rPr lang="en-US" sz="2000" dirty="0" smtClean="0"/>
              <a:t>I recognize our universe has mysteries that science—as we practice it—may never unravel.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0" y="1600200"/>
            <a:ext cx="4038600" cy="4525963"/>
          </a:xfrm>
        </p:spPr>
        <p:txBody>
          <a:bodyPr/>
          <a:lstStyle/>
          <a:p>
            <a:pPr marL="0" indent="0">
              <a:spcBef>
                <a:spcPts val="1080"/>
              </a:spcBef>
              <a:buNone/>
            </a:pPr>
            <a:r>
              <a:rPr lang="en-US" sz="2000" dirty="0"/>
              <a:t>The study of Torah reveals </a:t>
            </a:r>
            <a:r>
              <a:rPr lang="en-US" sz="2000" dirty="0" smtClean="0"/>
              <a:t>elements of </a:t>
            </a:r>
            <a:r>
              <a:rPr lang="en-US" sz="2000" dirty="0"/>
              <a:t>who I am beyond my identity as a scientist.</a:t>
            </a:r>
          </a:p>
          <a:p>
            <a:pPr marL="0" indent="0">
              <a:spcBef>
                <a:spcPts val="1080"/>
              </a:spcBef>
              <a:buNone/>
            </a:pPr>
            <a:r>
              <a:rPr lang="en-US" sz="2000" dirty="0" smtClean="0"/>
              <a:t>Judaism provides me with a structure that allows me to safely think about what I don’t know.</a:t>
            </a:r>
          </a:p>
          <a:p>
            <a:pPr marL="0" indent="0">
              <a:spcBef>
                <a:spcPts val="1080"/>
              </a:spcBef>
              <a:buNone/>
            </a:pPr>
            <a:r>
              <a:rPr lang="en-US" sz="2000" dirty="0" smtClean="0"/>
              <a:t>It gives me a language and framework to understand and value  my human relationships, both intimate and casual.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5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course, there are a host of metaphysical questions that I have avoided, but are relevant.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Was the universe created </a:t>
            </a:r>
            <a:r>
              <a:rPr lang="en-US" sz="2000" i="1" dirty="0" smtClean="0"/>
              <a:t>ex nihilo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Why something from nothing?</a:t>
            </a:r>
          </a:p>
          <a:p>
            <a:r>
              <a:rPr lang="en-US" sz="2000" dirty="0" smtClean="0"/>
              <a:t>Is there only one universe, or are we part of a larger “multiverse” scenario?</a:t>
            </a:r>
          </a:p>
          <a:p>
            <a:r>
              <a:rPr lang="en-US" sz="2000" dirty="0" smtClean="0"/>
              <a:t>How do we understand the success of quantum mechanics—with its “spooky action at a distance”?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5529D-E107-9B46-B110-6A92F0CCE06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24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universe was found to be expanding in 1920s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 sz="24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638301"/>
            <a:ext cx="4241800" cy="448786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Expansion reported by Georges </a:t>
            </a:r>
            <a:r>
              <a:rPr lang="en-US" sz="2000" dirty="0" err="1" smtClean="0"/>
              <a:t>Lemaȋtre</a:t>
            </a:r>
            <a:r>
              <a:rPr lang="en-US" sz="2000" dirty="0" smtClean="0"/>
              <a:t> (1927) and then Edwin Hubble (1929), using Cepheid variable stars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All galaxies are receding from us with velocity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w</a:t>
            </a:r>
            <a:r>
              <a:rPr lang="en-US" sz="2000" dirty="0" smtClean="0"/>
              <a:t>here </a:t>
            </a:r>
          </a:p>
          <a:p>
            <a:pPr marL="400050" lvl="1" indent="0">
              <a:buNone/>
            </a:pPr>
            <a:r>
              <a:rPr lang="en-US" sz="1600" i="1" dirty="0" smtClean="0"/>
              <a:t>H</a:t>
            </a:r>
            <a:r>
              <a:rPr lang="en-US" sz="1600" i="1" baseline="-25000" dirty="0" smtClean="0"/>
              <a:t>0</a:t>
            </a:r>
            <a:r>
              <a:rPr lang="en-US" sz="1600" dirty="0" smtClean="0"/>
              <a:t> is Hubble constant (</a:t>
            </a:r>
            <a:r>
              <a:rPr lang="en-US" sz="1600" dirty="0" smtClean="0"/>
              <a:t>~70 </a:t>
            </a:r>
            <a:r>
              <a:rPr lang="en-US" sz="1600" dirty="0" smtClean="0"/>
              <a:t>km/s/</a:t>
            </a:r>
            <a:r>
              <a:rPr lang="en-US" sz="1600" dirty="0" err="1" smtClean="0"/>
              <a:t>Mpc</a:t>
            </a:r>
            <a:r>
              <a:rPr lang="en-US" sz="1600" dirty="0" smtClean="0"/>
              <a:t>), and</a:t>
            </a:r>
          </a:p>
          <a:p>
            <a:pPr marL="400050" lvl="1" indent="0">
              <a:buNone/>
            </a:pPr>
            <a:r>
              <a:rPr lang="en-US" sz="1600" i="1" dirty="0" smtClean="0"/>
              <a:t>D</a:t>
            </a:r>
            <a:r>
              <a:rPr lang="en-US" sz="1600" dirty="0" smtClean="0"/>
              <a:t> is distance in </a:t>
            </a:r>
            <a:r>
              <a:rPr lang="en-US" sz="1600" dirty="0" err="1" smtClean="0"/>
              <a:t>Mpc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79749"/>
            <a:ext cx="3467100" cy="840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07" y="2036763"/>
            <a:ext cx="4234534" cy="412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0700" y="6164263"/>
            <a:ext cx="2908300" cy="365125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 smtClean="0"/>
              <a:t>E. Hubble, PNAS </a:t>
            </a:r>
            <a:r>
              <a:rPr lang="en-US" sz="1400" b="1" dirty="0" smtClean="0"/>
              <a:t>15 </a:t>
            </a:r>
            <a:r>
              <a:rPr lang="en-US" sz="1400" dirty="0" smtClean="0"/>
              <a:t>(3)  168 (1929). </a:t>
            </a:r>
            <a:endParaRPr lang="en-US" sz="14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515528"/>
              </p:ext>
            </p:extLst>
          </p:nvPr>
        </p:nvGraphicFramePr>
        <p:xfrm>
          <a:off x="5713809" y="4051300"/>
          <a:ext cx="1678781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5" imgW="571500" imgH="203200" progId="Equation.DSMT4">
                  <p:embed/>
                </p:oleObj>
              </mc:Choice>
              <mc:Fallback>
                <p:oleObj name="Equation" r:id="rId5" imgW="571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13809" y="4051300"/>
                        <a:ext cx="1678781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162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microwave background radiation tells us what was taking place 370,000 years after Big Bang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33900" y="2374900"/>
            <a:ext cx="4038600" cy="322579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Arno Penzias &amp; Robert Wilson discovered “excess noise” at 21.1 cm wavelength</a:t>
            </a:r>
          </a:p>
          <a:p>
            <a:r>
              <a:rPr lang="en-US" sz="2000" dirty="0" smtClean="0"/>
              <a:t>Readily interpreted as remnant from the early universe</a:t>
            </a:r>
          </a:p>
          <a:p>
            <a:r>
              <a:rPr lang="en-US" sz="2000" dirty="0" smtClean="0"/>
              <a:t>Came at the moment neutral atoms could form, ~ 3,000</a:t>
            </a:r>
            <a:r>
              <a:rPr lang="en-US" sz="2000" baseline="30000" dirty="0" smtClean="0"/>
              <a:t>o </a:t>
            </a:r>
            <a:r>
              <a:rPr lang="en-US" sz="2000" dirty="0" smtClean="0"/>
              <a:t>K</a:t>
            </a:r>
          </a:p>
          <a:p>
            <a:r>
              <a:rPr lang="en-US" sz="2000" dirty="0" smtClean="0"/>
              <a:t>Identified as the CMB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670300"/>
            <a:ext cx="2870709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507314"/>
            <a:ext cx="2882900" cy="20359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08400" y="5581649"/>
            <a:ext cx="2755900" cy="365125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 smtClean="0"/>
              <a:t>R. </a:t>
            </a:r>
            <a:r>
              <a:rPr lang="en-US" sz="1400" dirty="0" err="1" smtClean="0"/>
              <a:t>WIlson</a:t>
            </a:r>
            <a:r>
              <a:rPr lang="en-US" sz="1400" dirty="0" smtClean="0"/>
              <a:t>, Nobel Lecture (1978).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059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recent measurements have been made by many experiments, with WMAP satellite the most recent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3522C-AB31-DA4E-803C-3B0313833C5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WMAPLocatingL2990307_64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899" y="1587500"/>
            <a:ext cx="7793567" cy="4383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0450" y="6453515"/>
            <a:ext cx="4533900" cy="261610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1100" dirty="0"/>
              <a:t>Courtesy NASA:  https://</a:t>
            </a:r>
            <a:r>
              <a:rPr lang="en-US" sz="1100" dirty="0" err="1"/>
              <a:t>map.gsfc.nasa.gov</a:t>
            </a:r>
            <a:r>
              <a:rPr lang="en-US" sz="1100" dirty="0"/>
              <a:t>/media/030653/</a:t>
            </a:r>
            <a:r>
              <a:rPr lang="en-US" sz="1100" dirty="0" err="1"/>
              <a:t>index.html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911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3522C-AB31-DA4E-803C-3B0313833C5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COBEtoWMA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905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Over 20 years, CMB has come into clear focus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86250" y="6094740"/>
            <a:ext cx="4533900" cy="261610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1100" dirty="0"/>
              <a:t>Courtesy NASA:  https://</a:t>
            </a:r>
            <a:r>
              <a:rPr lang="en-US" sz="1100" dirty="0" err="1"/>
              <a:t>map.gsfc.nasa.gov</a:t>
            </a:r>
            <a:r>
              <a:rPr lang="en-US" sz="1100" dirty="0"/>
              <a:t>/media/030653/</a:t>
            </a:r>
            <a:r>
              <a:rPr lang="en-US" sz="1100" dirty="0" err="1"/>
              <a:t>index.html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8754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angular size of the fluctuations tell us a great deal of what took place before the CMB was released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2438400" cy="774699"/>
          </a:xfrm>
          <a:solidFill>
            <a:srgbClr val="FFFF00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/>
              <a:t>Location of first peak: </a:t>
            </a:r>
            <a:r>
              <a:rPr lang="en-US" sz="1800" dirty="0"/>
              <a:t>U</a:t>
            </a:r>
            <a:r>
              <a:rPr lang="en-US" sz="1800" dirty="0" smtClean="0"/>
              <a:t>niverse is flat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98" y="1962150"/>
            <a:ext cx="5379901" cy="4394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67000"/>
            <a:ext cx="2438400" cy="990600"/>
          </a:xfrm>
          <a:solidFill>
            <a:srgbClr val="FFFF00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/>
              <a:t>Height of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peak:</a:t>
            </a:r>
          </a:p>
          <a:p>
            <a:pPr marL="0" indent="0" algn="ctr">
              <a:buNone/>
            </a:pPr>
            <a:r>
              <a:rPr lang="en-US" sz="1800" dirty="0" smtClean="0"/>
              <a:t>Inflation model with lots of dark matter</a:t>
            </a:r>
            <a:endParaRPr lang="en-US" sz="1800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165600"/>
            <a:ext cx="2438400" cy="990600"/>
          </a:xfrm>
          <a:solidFill>
            <a:srgbClr val="FFFF00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/>
              <a:t>Height of higher l peaks:</a:t>
            </a:r>
          </a:p>
          <a:p>
            <a:pPr marL="0" indent="0" algn="ctr">
              <a:buNone/>
            </a:pPr>
            <a:r>
              <a:rPr lang="en-US" sz="1800" dirty="0" smtClean="0"/>
              <a:t>Direct measure of </a:t>
            </a:r>
            <a:br>
              <a:rPr lang="en-US" sz="1800" dirty="0" smtClean="0"/>
            </a:br>
            <a:r>
              <a:rPr lang="en-US" sz="1800" dirty="0" smtClean="0"/>
              <a:t>dark matter density</a:t>
            </a:r>
            <a:endParaRPr lang="en-US" sz="1800" dirty="0"/>
          </a:p>
        </p:txBody>
      </p:sp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2895600" y="1962150"/>
            <a:ext cx="1778000" cy="615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</p:cNvCxnSpPr>
          <p:nvPr/>
        </p:nvCxnSpPr>
        <p:spPr>
          <a:xfrm>
            <a:off x="2895600" y="3162300"/>
            <a:ext cx="2616200" cy="5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</p:cNvCxnSpPr>
          <p:nvPr/>
        </p:nvCxnSpPr>
        <p:spPr>
          <a:xfrm flipV="1">
            <a:off x="2895600" y="3657600"/>
            <a:ext cx="3175000" cy="1003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84700" y="6388100"/>
            <a:ext cx="3314700" cy="365125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fi-FI" sz="1400" dirty="0"/>
              <a:t>Bennett, C.L., </a:t>
            </a:r>
            <a:r>
              <a:rPr lang="fi-FI" sz="1400" dirty="0" smtClean="0"/>
              <a:t>et al</a:t>
            </a:r>
            <a:r>
              <a:rPr lang="fi-FI" sz="1400" dirty="0"/>
              <a:t>., 2013, </a:t>
            </a:r>
            <a:r>
              <a:rPr lang="fi-FI" sz="1400" dirty="0" err="1"/>
              <a:t>ApJS</a:t>
            </a:r>
            <a:r>
              <a:rPr lang="fi-FI" sz="1400" dirty="0"/>
              <a:t>., </a:t>
            </a:r>
            <a:r>
              <a:rPr lang="fi-FI" sz="1400" b="1" dirty="0"/>
              <a:t>208</a:t>
            </a:r>
            <a:r>
              <a:rPr lang="fi-FI" sz="1400" dirty="0"/>
              <a:t>, </a:t>
            </a:r>
            <a:r>
              <a:rPr lang="fi-FI" sz="1400" dirty="0" smtClean="0"/>
              <a:t>20B.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659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build="p" animBg="1"/>
      <p:bldP spid="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observations of galaxies show that the expansion is accelerating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4765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Type 1a supernovae are a good measure of the expansion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Use relationship between apparent brightness, </a:t>
            </a:r>
            <a:r>
              <a:rPr lang="en-US" sz="2000" i="1" dirty="0" err="1" smtClean="0"/>
              <a:t>m</a:t>
            </a:r>
            <a:r>
              <a:rPr lang="en-US" sz="2000" i="1" baseline="-25000" dirty="0" err="1" smtClean="0"/>
              <a:t>B</a:t>
            </a:r>
            <a:r>
              <a:rPr lang="en-US" sz="2000" dirty="0" smtClean="0"/>
              <a:t>, versus redshift </a:t>
            </a:r>
            <a:r>
              <a:rPr lang="en-US" sz="2000" i="1" dirty="0" smtClean="0"/>
              <a:t>z</a:t>
            </a:r>
            <a:endParaRPr lang="en-US" sz="20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266" y="1593214"/>
            <a:ext cx="6014134" cy="4153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8400" y="6010275"/>
            <a:ext cx="3784600" cy="365125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 smtClean="0"/>
              <a:t>S. </a:t>
            </a:r>
            <a:r>
              <a:rPr lang="en-US" sz="1400" dirty="0" err="1" smtClean="0"/>
              <a:t>Perlmutter</a:t>
            </a:r>
            <a:r>
              <a:rPr lang="en-US" sz="1400" dirty="0" smtClean="0"/>
              <a:t>, </a:t>
            </a:r>
            <a:r>
              <a:rPr lang="en-US" sz="1400" dirty="0"/>
              <a:t>Rev. Mod. Phys. </a:t>
            </a:r>
            <a:r>
              <a:rPr lang="en-US" sz="1400" b="1" dirty="0"/>
              <a:t>84, </a:t>
            </a:r>
            <a:r>
              <a:rPr lang="en-US" sz="1400" dirty="0" smtClean="0"/>
              <a:t>1127 (2012). </a:t>
            </a:r>
            <a:endParaRPr lang="en-US" sz="1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193964"/>
              </p:ext>
            </p:extLst>
          </p:nvPr>
        </p:nvGraphicFramePr>
        <p:xfrm>
          <a:off x="334963" y="4914900"/>
          <a:ext cx="2433637" cy="377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4" imgW="1308100" imgH="203200" progId="Equation.DSMT4">
                  <p:embed/>
                </p:oleObj>
              </mc:Choice>
              <mc:Fallback>
                <p:oleObj name="Equation" r:id="rId4" imgW="1308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963" y="4914900"/>
                        <a:ext cx="2433637" cy="377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033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supernovae at large redshifts reveal that our universe expansion is accelerating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300" y="1600200"/>
            <a:ext cx="18923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Observations  consistent with an expansion that is accelerating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Adam </a:t>
            </a:r>
            <a:r>
              <a:rPr lang="en-US" sz="2000" dirty="0" err="1"/>
              <a:t>Riess</a:t>
            </a:r>
            <a:r>
              <a:rPr lang="en-US" sz="2000" dirty="0"/>
              <a:t>, Brian Schmidt, Saul </a:t>
            </a:r>
            <a:r>
              <a:rPr lang="en-US" sz="2000" dirty="0" err="1" smtClean="0"/>
              <a:t>Perlmutter</a:t>
            </a:r>
            <a:r>
              <a:rPr lang="en-US" sz="2000" dirty="0" smtClean="0"/>
              <a:t> shared 2011 Nobel Prize in Physics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BE33-6C45-DB42-A8D5-7BC139A941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" name="Picture 9" descr="expansionhistoryphystod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1218622"/>
            <a:ext cx="7121340" cy="55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HY1600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PHY1600Master.pot</Template>
  <TotalTime>14151</TotalTime>
  <Words>1005</Words>
  <Application>Microsoft Macintosh PowerPoint</Application>
  <PresentationFormat>On-screen Show (4:3)</PresentationFormat>
  <Paragraphs>130</Paragraphs>
  <Slides>23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PHY1600Master</vt:lpstr>
      <vt:lpstr>Equation</vt:lpstr>
      <vt:lpstr>Big Bang Cosmology, Higgs Bosons and Genesis  Science and Judaism: A Research Workshop  The Institute for the History and Philosophy of Science and Technology University of Toronto  28 March 2017</vt:lpstr>
      <vt:lpstr>I’m going to summarize the current science that describes our universe, and reflect on Bereshit</vt:lpstr>
      <vt:lpstr>The universe was found to be expanding in 1920s</vt:lpstr>
      <vt:lpstr>Cosmic microwave background radiation tells us what was taking place 370,000 years after Big Bang</vt:lpstr>
      <vt:lpstr>More recent measurements have been made by many experiments, with WMAP satellite the most recent</vt:lpstr>
      <vt:lpstr>PowerPoint Presentation</vt:lpstr>
      <vt:lpstr>The angular size of the fluctuations tell us a great deal of what took place before the CMB was released</vt:lpstr>
      <vt:lpstr>Detailed observations of galaxies show that the expansion is accelerating</vt:lpstr>
      <vt:lpstr>The supernovae at large redshifts reveal that our universe expansion is accelerating</vt:lpstr>
      <vt:lpstr>These cosmological data show that 95% of our universe is not ordinary matter</vt:lpstr>
      <vt:lpstr>The development of the “Standard Model” of particle physics is a spectacular science success story</vt:lpstr>
      <vt:lpstr>Search for these rare particles required us to recreate the conditions last seen briefly after the Big Bang</vt:lpstr>
      <vt:lpstr>PowerPoint Presentation</vt:lpstr>
      <vt:lpstr>The collisions are observed with detectors that record all the debris created in each collision</vt:lpstr>
      <vt:lpstr>PowerPoint Presentation</vt:lpstr>
      <vt:lpstr>The experiments look for collisions where we see the decay products of a Higgs boson</vt:lpstr>
      <vt:lpstr>Discovery of Higgs boson made in 2012 by both the CMS and ATLAS experiments</vt:lpstr>
      <vt:lpstr>These “standard models” of cosmology and of particle physics  have become the paradigm</vt:lpstr>
      <vt:lpstr>The tie to the first creation story in Bereshit is striking</vt:lpstr>
      <vt:lpstr>But a sympathetic reading does not give the Biblical story more credibility</vt:lpstr>
      <vt:lpstr>The parallel does provide a framework for discussion about the relationship </vt:lpstr>
      <vt:lpstr>I have my own personal views on the relationship between science and Judaism</vt:lpstr>
      <vt:lpstr>Of course, there are a host of metaphysical questions that I have avoided, but are relevant.</vt:lpstr>
    </vt:vector>
  </TitlesOfParts>
  <Company>Canadian Institute for Advanced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Pekka Sinervo</dc:creator>
  <cp:lastModifiedBy>Pekka Sinervo</cp:lastModifiedBy>
  <cp:revision>134</cp:revision>
  <cp:lastPrinted>2016-01-22T19:10:58Z</cp:lastPrinted>
  <dcterms:created xsi:type="dcterms:W3CDTF">2016-01-07T18:36:41Z</dcterms:created>
  <dcterms:modified xsi:type="dcterms:W3CDTF">2017-03-29T19:26:16Z</dcterms:modified>
</cp:coreProperties>
</file>